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81" r:id="rId5"/>
    <p:sldId id="260" r:id="rId6"/>
    <p:sldId id="261" r:id="rId7"/>
    <p:sldId id="283" r:id="rId8"/>
    <p:sldId id="282" r:id="rId9"/>
    <p:sldId id="284" r:id="rId10"/>
    <p:sldId id="285" r:id="rId11"/>
    <p:sldId id="286" r:id="rId12"/>
    <p:sldId id="287"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12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6B084-4E03-4EA5-96AD-B119E7A5096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AF3182-8686-4F90-8B88-A11378ACF2DC}">
      <dgm:prSet/>
      <dgm:spPr/>
      <dgm:t>
        <a:bodyPr/>
        <a:lstStyle/>
        <a:p>
          <a:r>
            <a:rPr lang="en-US" dirty="0"/>
            <a:t>The model that built in the above case study has gone to deployment and Zomato has been impressed with data analysis and has been believing that the analysis going to be impactful.</a:t>
          </a:r>
        </a:p>
      </dgm:t>
    </dgm:pt>
    <dgm:pt modelId="{B4E14BB4-D111-47B2-9C54-A1F04E559865}" type="parTrans" cxnId="{791322FE-E81B-437E-A6FD-94F51500616F}">
      <dgm:prSet/>
      <dgm:spPr/>
      <dgm:t>
        <a:bodyPr/>
        <a:lstStyle/>
        <a:p>
          <a:endParaRPr lang="en-US"/>
        </a:p>
      </dgm:t>
    </dgm:pt>
    <dgm:pt modelId="{0384FEE9-71C9-4609-BBCD-1F1141B98FDC}" type="sibTrans" cxnId="{791322FE-E81B-437E-A6FD-94F51500616F}">
      <dgm:prSet/>
      <dgm:spPr/>
      <dgm:t>
        <a:bodyPr/>
        <a:lstStyle/>
        <a:p>
          <a:endParaRPr lang="en-US"/>
        </a:p>
      </dgm:t>
    </dgm:pt>
    <dgm:pt modelId="{772E5B2C-B20C-4342-AA66-EE4531213D1B}">
      <dgm:prSet/>
      <dgm:spPr/>
      <dgm:t>
        <a:bodyPr/>
        <a:lstStyle/>
        <a:p>
          <a:r>
            <a:rPr lang="en-US"/>
            <a:t>Now Zomato has been observing the orders happening online and offline, Due to offline orders, Zomato is not able to attract customers with diverse items and offers, and the user subscription also getting low. So, it has decided to give you the project on the same. </a:t>
          </a:r>
        </a:p>
      </dgm:t>
    </dgm:pt>
    <dgm:pt modelId="{426885EF-EC60-4E87-A02A-62AD49A0D44A}" type="parTrans" cxnId="{3E1A4B5D-E563-4367-82FC-7FBBBF809E20}">
      <dgm:prSet/>
      <dgm:spPr/>
      <dgm:t>
        <a:bodyPr/>
        <a:lstStyle/>
        <a:p>
          <a:endParaRPr lang="en-US"/>
        </a:p>
      </dgm:t>
    </dgm:pt>
    <dgm:pt modelId="{06283E14-0C2E-4B25-8ABC-12488D30EDCA}" type="sibTrans" cxnId="{3E1A4B5D-E563-4367-82FC-7FBBBF809E20}">
      <dgm:prSet/>
      <dgm:spPr/>
      <dgm:t>
        <a:bodyPr/>
        <a:lstStyle/>
        <a:p>
          <a:endParaRPr lang="en-US"/>
        </a:p>
      </dgm:t>
    </dgm:pt>
    <dgm:pt modelId="{62723D15-BCAA-40BA-9E74-DBEB67669E8B}">
      <dgm:prSet/>
      <dgm:spPr/>
      <dgm:t>
        <a:bodyPr/>
        <a:lstStyle/>
        <a:p>
          <a:r>
            <a:rPr lang="en-US"/>
            <a:t>Now the problem statement is that Zomato wants to know whether the customer would order the orders online or offline so that Zomato can take further strategies to improve the online order.</a:t>
          </a:r>
        </a:p>
      </dgm:t>
    </dgm:pt>
    <dgm:pt modelId="{D085C23F-891E-47E5-98A6-28D21DFA69E3}" type="parTrans" cxnId="{C7E23544-C3FA-462C-A928-A802E797F729}">
      <dgm:prSet/>
      <dgm:spPr/>
      <dgm:t>
        <a:bodyPr/>
        <a:lstStyle/>
        <a:p>
          <a:endParaRPr lang="en-US"/>
        </a:p>
      </dgm:t>
    </dgm:pt>
    <dgm:pt modelId="{411F8435-C556-4BF1-9AC9-E2938DCC8018}" type="sibTrans" cxnId="{C7E23544-C3FA-462C-A928-A802E797F729}">
      <dgm:prSet/>
      <dgm:spPr/>
      <dgm:t>
        <a:bodyPr/>
        <a:lstStyle/>
        <a:p>
          <a:endParaRPr lang="en-US"/>
        </a:p>
      </dgm:t>
    </dgm:pt>
    <dgm:pt modelId="{031588F3-8CD9-4BBD-A6EF-FEA0A764ABDE}" type="pres">
      <dgm:prSet presAssocID="{28A6B084-4E03-4EA5-96AD-B119E7A50964}" presName="root" presStyleCnt="0">
        <dgm:presLayoutVars>
          <dgm:dir/>
          <dgm:resizeHandles val="exact"/>
        </dgm:presLayoutVars>
      </dgm:prSet>
      <dgm:spPr/>
    </dgm:pt>
    <dgm:pt modelId="{5FC09868-74F8-4D22-9257-309D958B889E}" type="pres">
      <dgm:prSet presAssocID="{1FAF3182-8686-4F90-8B88-A11378ACF2DC}" presName="compNode" presStyleCnt="0"/>
      <dgm:spPr/>
    </dgm:pt>
    <dgm:pt modelId="{44230B7F-1565-4D00-81C3-E5C7280084C5}" type="pres">
      <dgm:prSet presAssocID="{1FAF3182-8686-4F90-8B88-A11378ACF2DC}" presName="bgRect" presStyleLbl="bgShp" presStyleIdx="0" presStyleCnt="3"/>
      <dgm:spPr/>
    </dgm:pt>
    <dgm:pt modelId="{2774005D-3A42-4295-935A-9C1022FE5390}" type="pres">
      <dgm:prSet presAssocID="{1FAF3182-8686-4F90-8B88-A11378ACF2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A2A391A-65EC-4956-A4D3-569F5C1A7988}" type="pres">
      <dgm:prSet presAssocID="{1FAF3182-8686-4F90-8B88-A11378ACF2DC}" presName="spaceRect" presStyleCnt="0"/>
      <dgm:spPr/>
    </dgm:pt>
    <dgm:pt modelId="{4309CE5B-450E-48AE-A13C-49D577DBFD25}" type="pres">
      <dgm:prSet presAssocID="{1FAF3182-8686-4F90-8B88-A11378ACF2DC}" presName="parTx" presStyleLbl="revTx" presStyleIdx="0" presStyleCnt="3">
        <dgm:presLayoutVars>
          <dgm:chMax val="0"/>
          <dgm:chPref val="0"/>
        </dgm:presLayoutVars>
      </dgm:prSet>
      <dgm:spPr/>
    </dgm:pt>
    <dgm:pt modelId="{D958D652-D1D6-4F68-9931-FBE03E18B615}" type="pres">
      <dgm:prSet presAssocID="{0384FEE9-71C9-4609-BBCD-1F1141B98FDC}" presName="sibTrans" presStyleCnt="0"/>
      <dgm:spPr/>
    </dgm:pt>
    <dgm:pt modelId="{F274AFD7-0027-48A7-B492-880C6812D27B}" type="pres">
      <dgm:prSet presAssocID="{772E5B2C-B20C-4342-AA66-EE4531213D1B}" presName="compNode" presStyleCnt="0"/>
      <dgm:spPr/>
    </dgm:pt>
    <dgm:pt modelId="{3E63B43B-3B63-4F0B-8EC7-A4D254232D64}" type="pres">
      <dgm:prSet presAssocID="{772E5B2C-B20C-4342-AA66-EE4531213D1B}" presName="bgRect" presStyleLbl="bgShp" presStyleIdx="1" presStyleCnt="3"/>
      <dgm:spPr/>
    </dgm:pt>
    <dgm:pt modelId="{5285D4CE-0DCC-41BF-988C-CD66687578B2}" type="pres">
      <dgm:prSet presAssocID="{772E5B2C-B20C-4342-AA66-EE4531213D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7114D6E5-E7B2-4B42-A522-B8A815DB84B6}" type="pres">
      <dgm:prSet presAssocID="{772E5B2C-B20C-4342-AA66-EE4531213D1B}" presName="spaceRect" presStyleCnt="0"/>
      <dgm:spPr/>
    </dgm:pt>
    <dgm:pt modelId="{1BF76F3D-3953-4560-9FBA-90844D423DB6}" type="pres">
      <dgm:prSet presAssocID="{772E5B2C-B20C-4342-AA66-EE4531213D1B}" presName="parTx" presStyleLbl="revTx" presStyleIdx="1" presStyleCnt="3">
        <dgm:presLayoutVars>
          <dgm:chMax val="0"/>
          <dgm:chPref val="0"/>
        </dgm:presLayoutVars>
      </dgm:prSet>
      <dgm:spPr/>
    </dgm:pt>
    <dgm:pt modelId="{54628D48-7716-4ACA-8B18-33E923D2F43F}" type="pres">
      <dgm:prSet presAssocID="{06283E14-0C2E-4B25-8ABC-12488D30EDCA}" presName="sibTrans" presStyleCnt="0"/>
      <dgm:spPr/>
    </dgm:pt>
    <dgm:pt modelId="{E43B1330-93CB-4585-BA76-76796875CDD0}" type="pres">
      <dgm:prSet presAssocID="{62723D15-BCAA-40BA-9E74-DBEB67669E8B}" presName="compNode" presStyleCnt="0"/>
      <dgm:spPr/>
    </dgm:pt>
    <dgm:pt modelId="{C9F2062E-BF0B-4E85-A44B-62FB787D1A73}" type="pres">
      <dgm:prSet presAssocID="{62723D15-BCAA-40BA-9E74-DBEB67669E8B}" presName="bgRect" presStyleLbl="bgShp" presStyleIdx="2" presStyleCnt="3"/>
      <dgm:spPr/>
    </dgm:pt>
    <dgm:pt modelId="{F4F84620-58BF-4524-951F-BF6E8EF7E21F}" type="pres">
      <dgm:prSet presAssocID="{62723D15-BCAA-40BA-9E74-DBEB67669E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3CC8B41-4F96-448E-A909-5A1D7BA76115}" type="pres">
      <dgm:prSet presAssocID="{62723D15-BCAA-40BA-9E74-DBEB67669E8B}" presName="spaceRect" presStyleCnt="0"/>
      <dgm:spPr/>
    </dgm:pt>
    <dgm:pt modelId="{F93BF0EF-E619-44AA-8157-777C3219D240}" type="pres">
      <dgm:prSet presAssocID="{62723D15-BCAA-40BA-9E74-DBEB67669E8B}" presName="parTx" presStyleLbl="revTx" presStyleIdx="2" presStyleCnt="3">
        <dgm:presLayoutVars>
          <dgm:chMax val="0"/>
          <dgm:chPref val="0"/>
        </dgm:presLayoutVars>
      </dgm:prSet>
      <dgm:spPr/>
    </dgm:pt>
  </dgm:ptLst>
  <dgm:cxnLst>
    <dgm:cxn modelId="{AAA03D5D-3786-4C2E-985F-F45517DC4B9C}" type="presOf" srcId="{62723D15-BCAA-40BA-9E74-DBEB67669E8B}" destId="{F93BF0EF-E619-44AA-8157-777C3219D240}" srcOrd="0" destOrd="0" presId="urn:microsoft.com/office/officeart/2018/2/layout/IconVerticalSolidList"/>
    <dgm:cxn modelId="{3E1A4B5D-E563-4367-82FC-7FBBBF809E20}" srcId="{28A6B084-4E03-4EA5-96AD-B119E7A50964}" destId="{772E5B2C-B20C-4342-AA66-EE4531213D1B}" srcOrd="1" destOrd="0" parTransId="{426885EF-EC60-4E87-A02A-62AD49A0D44A}" sibTransId="{06283E14-0C2E-4B25-8ABC-12488D30EDCA}"/>
    <dgm:cxn modelId="{C511C65F-9112-4498-A4BC-95C2B16A81E4}" type="presOf" srcId="{28A6B084-4E03-4EA5-96AD-B119E7A50964}" destId="{031588F3-8CD9-4BBD-A6EF-FEA0A764ABDE}" srcOrd="0" destOrd="0" presId="urn:microsoft.com/office/officeart/2018/2/layout/IconVerticalSolidList"/>
    <dgm:cxn modelId="{C7E23544-C3FA-462C-A928-A802E797F729}" srcId="{28A6B084-4E03-4EA5-96AD-B119E7A50964}" destId="{62723D15-BCAA-40BA-9E74-DBEB67669E8B}" srcOrd="2" destOrd="0" parTransId="{D085C23F-891E-47E5-98A6-28D21DFA69E3}" sibTransId="{411F8435-C556-4BF1-9AC9-E2938DCC8018}"/>
    <dgm:cxn modelId="{3088A38B-8D4A-4845-87EF-2696212CBA5D}" type="presOf" srcId="{1FAF3182-8686-4F90-8B88-A11378ACF2DC}" destId="{4309CE5B-450E-48AE-A13C-49D577DBFD25}" srcOrd="0" destOrd="0" presId="urn:microsoft.com/office/officeart/2018/2/layout/IconVerticalSolidList"/>
    <dgm:cxn modelId="{7A83BEB8-AD05-4A48-8ADD-CFD267FB48FB}" type="presOf" srcId="{772E5B2C-B20C-4342-AA66-EE4531213D1B}" destId="{1BF76F3D-3953-4560-9FBA-90844D423DB6}" srcOrd="0" destOrd="0" presId="urn:microsoft.com/office/officeart/2018/2/layout/IconVerticalSolidList"/>
    <dgm:cxn modelId="{791322FE-E81B-437E-A6FD-94F51500616F}" srcId="{28A6B084-4E03-4EA5-96AD-B119E7A50964}" destId="{1FAF3182-8686-4F90-8B88-A11378ACF2DC}" srcOrd="0" destOrd="0" parTransId="{B4E14BB4-D111-47B2-9C54-A1F04E559865}" sibTransId="{0384FEE9-71C9-4609-BBCD-1F1141B98FDC}"/>
    <dgm:cxn modelId="{40699039-C475-45F8-8322-F946CEB56CAF}" type="presParOf" srcId="{031588F3-8CD9-4BBD-A6EF-FEA0A764ABDE}" destId="{5FC09868-74F8-4D22-9257-309D958B889E}" srcOrd="0" destOrd="0" presId="urn:microsoft.com/office/officeart/2018/2/layout/IconVerticalSolidList"/>
    <dgm:cxn modelId="{4532D011-A44C-4EA9-8E52-E356A026B8A3}" type="presParOf" srcId="{5FC09868-74F8-4D22-9257-309D958B889E}" destId="{44230B7F-1565-4D00-81C3-E5C7280084C5}" srcOrd="0" destOrd="0" presId="urn:microsoft.com/office/officeart/2018/2/layout/IconVerticalSolidList"/>
    <dgm:cxn modelId="{807F0F8F-672E-4DCC-B77B-AAF6FEB899A6}" type="presParOf" srcId="{5FC09868-74F8-4D22-9257-309D958B889E}" destId="{2774005D-3A42-4295-935A-9C1022FE5390}" srcOrd="1" destOrd="0" presId="urn:microsoft.com/office/officeart/2018/2/layout/IconVerticalSolidList"/>
    <dgm:cxn modelId="{4395D1C9-AD56-456B-840D-2EB9709B3899}" type="presParOf" srcId="{5FC09868-74F8-4D22-9257-309D958B889E}" destId="{EA2A391A-65EC-4956-A4D3-569F5C1A7988}" srcOrd="2" destOrd="0" presId="urn:microsoft.com/office/officeart/2018/2/layout/IconVerticalSolidList"/>
    <dgm:cxn modelId="{333543A5-A9B8-4663-A581-52F3D5304BC6}" type="presParOf" srcId="{5FC09868-74F8-4D22-9257-309D958B889E}" destId="{4309CE5B-450E-48AE-A13C-49D577DBFD25}" srcOrd="3" destOrd="0" presId="urn:microsoft.com/office/officeart/2018/2/layout/IconVerticalSolidList"/>
    <dgm:cxn modelId="{F92F85C0-1B0D-480C-AFF6-49C9B337A4A6}" type="presParOf" srcId="{031588F3-8CD9-4BBD-A6EF-FEA0A764ABDE}" destId="{D958D652-D1D6-4F68-9931-FBE03E18B615}" srcOrd="1" destOrd="0" presId="urn:microsoft.com/office/officeart/2018/2/layout/IconVerticalSolidList"/>
    <dgm:cxn modelId="{5A305F30-0D64-416F-BCE3-C42208BC3276}" type="presParOf" srcId="{031588F3-8CD9-4BBD-A6EF-FEA0A764ABDE}" destId="{F274AFD7-0027-48A7-B492-880C6812D27B}" srcOrd="2" destOrd="0" presId="urn:microsoft.com/office/officeart/2018/2/layout/IconVerticalSolidList"/>
    <dgm:cxn modelId="{AE8E727C-A2B3-4656-BE70-BB1E2978093F}" type="presParOf" srcId="{F274AFD7-0027-48A7-B492-880C6812D27B}" destId="{3E63B43B-3B63-4F0B-8EC7-A4D254232D64}" srcOrd="0" destOrd="0" presId="urn:microsoft.com/office/officeart/2018/2/layout/IconVerticalSolidList"/>
    <dgm:cxn modelId="{449C190D-F263-473B-B856-D89DE871AA2A}" type="presParOf" srcId="{F274AFD7-0027-48A7-B492-880C6812D27B}" destId="{5285D4CE-0DCC-41BF-988C-CD66687578B2}" srcOrd="1" destOrd="0" presId="urn:microsoft.com/office/officeart/2018/2/layout/IconVerticalSolidList"/>
    <dgm:cxn modelId="{25C95D09-5C50-41F9-81B9-2988C4D6A78A}" type="presParOf" srcId="{F274AFD7-0027-48A7-B492-880C6812D27B}" destId="{7114D6E5-E7B2-4B42-A522-B8A815DB84B6}" srcOrd="2" destOrd="0" presId="urn:microsoft.com/office/officeart/2018/2/layout/IconVerticalSolidList"/>
    <dgm:cxn modelId="{C867870C-B23D-49CE-9EEA-0D166158204D}" type="presParOf" srcId="{F274AFD7-0027-48A7-B492-880C6812D27B}" destId="{1BF76F3D-3953-4560-9FBA-90844D423DB6}" srcOrd="3" destOrd="0" presId="urn:microsoft.com/office/officeart/2018/2/layout/IconVerticalSolidList"/>
    <dgm:cxn modelId="{64CC1789-2942-45D8-9768-80BC045968BD}" type="presParOf" srcId="{031588F3-8CD9-4BBD-A6EF-FEA0A764ABDE}" destId="{54628D48-7716-4ACA-8B18-33E923D2F43F}" srcOrd="3" destOrd="0" presId="urn:microsoft.com/office/officeart/2018/2/layout/IconVerticalSolidList"/>
    <dgm:cxn modelId="{84EEFC18-6067-4F84-B9E0-86E6BB2AF5F8}" type="presParOf" srcId="{031588F3-8CD9-4BBD-A6EF-FEA0A764ABDE}" destId="{E43B1330-93CB-4585-BA76-76796875CDD0}" srcOrd="4" destOrd="0" presId="urn:microsoft.com/office/officeart/2018/2/layout/IconVerticalSolidList"/>
    <dgm:cxn modelId="{64279ED7-5282-49EE-9218-D00ACC8B67F5}" type="presParOf" srcId="{E43B1330-93CB-4585-BA76-76796875CDD0}" destId="{C9F2062E-BF0B-4E85-A44B-62FB787D1A73}" srcOrd="0" destOrd="0" presId="urn:microsoft.com/office/officeart/2018/2/layout/IconVerticalSolidList"/>
    <dgm:cxn modelId="{1DAAC276-2554-4219-836F-955F813060EA}" type="presParOf" srcId="{E43B1330-93CB-4585-BA76-76796875CDD0}" destId="{F4F84620-58BF-4524-951F-BF6E8EF7E21F}" srcOrd="1" destOrd="0" presId="urn:microsoft.com/office/officeart/2018/2/layout/IconVerticalSolidList"/>
    <dgm:cxn modelId="{7CA84B4E-625D-4515-AD25-C8C831682518}" type="presParOf" srcId="{E43B1330-93CB-4585-BA76-76796875CDD0}" destId="{43CC8B41-4F96-448E-A909-5A1D7BA76115}" srcOrd="2" destOrd="0" presId="urn:microsoft.com/office/officeart/2018/2/layout/IconVerticalSolidList"/>
    <dgm:cxn modelId="{F29D20DF-6599-4B73-825E-E73DED1F5C20}" type="presParOf" srcId="{E43B1330-93CB-4585-BA76-76796875CDD0}" destId="{F93BF0EF-E619-44AA-8157-777C3219D2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16317-D30B-4044-A763-37D0946FB15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13D0819-753F-491E-8068-C7CA115E4C80}">
      <dgm:prSet/>
      <dgm:spPr/>
      <dgm:t>
        <a:bodyPr/>
        <a:lstStyle/>
        <a:p>
          <a:pPr algn="just">
            <a:lnSpc>
              <a:spcPct val="100000"/>
            </a:lnSpc>
            <a:defRPr cap="all"/>
          </a:pPr>
          <a:r>
            <a:rPr lang="en-IN" b="1" dirty="0"/>
            <a:t>Univariate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cap="none" dirty="0">
            <a:latin typeface="Times New Roman" panose="02020603050405020304" pitchFamily="18" charset="0"/>
            <a:cs typeface="Times New Roman" panose="02020603050405020304" pitchFamily="18" charset="0"/>
          </a:endParaRPr>
        </a:p>
      </dgm:t>
    </dgm:pt>
    <dgm:pt modelId="{F7A80CFC-9907-4542-8E5E-CA3D9BE7E8F5}" type="parTrans" cxnId="{704AA2A6-8C4E-486A-A052-D5596845CEEF}">
      <dgm:prSet/>
      <dgm:spPr/>
      <dgm:t>
        <a:bodyPr/>
        <a:lstStyle/>
        <a:p>
          <a:endParaRPr lang="en-US"/>
        </a:p>
      </dgm:t>
    </dgm:pt>
    <dgm:pt modelId="{38712517-3512-458F-AA66-0820D4B94FD1}" type="sibTrans" cxnId="{704AA2A6-8C4E-486A-A052-D5596845CEEF}">
      <dgm:prSet phldrT="01" phldr="0"/>
      <dgm:spPr/>
      <dgm:t>
        <a:bodyPr/>
        <a:lstStyle/>
        <a:p>
          <a:endParaRPr lang="en-US"/>
        </a:p>
      </dgm:t>
    </dgm:pt>
    <dgm:pt modelId="{3BB55D46-E96D-42D8-81FF-2364D418889A}">
      <dgm:prSet/>
      <dgm:spPr/>
      <dgm:t>
        <a:bodyPr/>
        <a:lstStyle/>
        <a:p>
          <a:pPr algn="just">
            <a:lnSpc>
              <a:spcPct val="100000"/>
            </a:lnSpc>
            <a:defRPr cap="all"/>
          </a:pPr>
          <a:r>
            <a:rPr lang="en-US" b="1" dirty="0"/>
            <a:t>Bivariate Analysis:</a:t>
          </a:r>
        </a:p>
        <a:p>
          <a:pPr algn="just">
            <a:lnSpc>
              <a:spcPct val="100000"/>
            </a:lnSpc>
            <a:defRPr cap="all"/>
          </a:pPr>
          <a:r>
            <a:rPr lang="en-US"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gm:t>
    </dgm:pt>
    <dgm:pt modelId="{86D8F61B-BCC5-44BA-9105-B41926F8DBF3}" type="parTrans" cxnId="{ADF2428A-EBF3-491F-A93F-A4E6544BAA30}">
      <dgm:prSet/>
      <dgm:spPr/>
      <dgm:t>
        <a:bodyPr/>
        <a:lstStyle/>
        <a:p>
          <a:endParaRPr lang="en-US"/>
        </a:p>
      </dgm:t>
    </dgm:pt>
    <dgm:pt modelId="{EDA8028A-4952-4FD7-B2C3-45563BDACF1F}" type="sibTrans" cxnId="{ADF2428A-EBF3-491F-A93F-A4E6544BAA30}">
      <dgm:prSet phldrT="02" phldr="0"/>
      <dgm:spPr/>
      <dgm:t>
        <a:bodyPr/>
        <a:lstStyle/>
        <a:p>
          <a:endParaRPr lang="en-US"/>
        </a:p>
      </dgm:t>
    </dgm:pt>
    <dgm:pt modelId="{3134B963-9053-4A09-979F-95F733058B15}">
      <dgm:prSet/>
      <dgm:spPr/>
      <dgm:t>
        <a:bodyPr/>
        <a:lstStyle/>
        <a:p>
          <a:pPr algn="just">
            <a:lnSpc>
              <a:spcPct val="100000"/>
            </a:lnSpc>
            <a:defRPr cap="all"/>
          </a:pPr>
          <a:r>
            <a:rPr lang="en-IN" b="1" dirty="0"/>
            <a:t>Multivariate Analysis:</a:t>
          </a:r>
        </a:p>
        <a:p>
          <a:pPr algn="just">
            <a:lnSpc>
              <a:spcPct val="100000"/>
            </a:lnSpc>
            <a:defRPr cap="all"/>
          </a:pPr>
          <a:r>
            <a:rPr lang="en-IN"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dirty="0"/>
            <a:t>. </a:t>
          </a:r>
          <a:endParaRPr lang="en-US" dirty="0"/>
        </a:p>
      </dgm:t>
    </dgm:pt>
    <dgm:pt modelId="{44597263-D594-49C6-BE03-5F72445B25A0}" type="parTrans" cxnId="{01DA8C6F-E9DF-4E3A-B75C-373A85DCF37F}">
      <dgm:prSet/>
      <dgm:spPr/>
      <dgm:t>
        <a:bodyPr/>
        <a:lstStyle/>
        <a:p>
          <a:endParaRPr lang="en-US"/>
        </a:p>
      </dgm:t>
    </dgm:pt>
    <dgm:pt modelId="{D6C9D619-A945-4F59-99DE-172D5287F488}" type="sibTrans" cxnId="{01DA8C6F-E9DF-4E3A-B75C-373A85DCF37F}">
      <dgm:prSet phldrT="03" phldr="0"/>
      <dgm:spPr/>
      <dgm:t>
        <a:bodyPr/>
        <a:lstStyle/>
        <a:p>
          <a:endParaRPr lang="en-US"/>
        </a:p>
      </dgm:t>
    </dgm:pt>
    <dgm:pt modelId="{B6C36E8D-C097-4ACA-ADD6-3EAFE9B02610}" type="pres">
      <dgm:prSet presAssocID="{CA516317-D30B-4044-A763-37D0946FB152}" presName="root" presStyleCnt="0">
        <dgm:presLayoutVars>
          <dgm:dir/>
          <dgm:resizeHandles val="exact"/>
        </dgm:presLayoutVars>
      </dgm:prSet>
      <dgm:spPr/>
    </dgm:pt>
    <dgm:pt modelId="{8BE02B82-C971-47C0-BAA3-97BB33BF855B}" type="pres">
      <dgm:prSet presAssocID="{F13D0819-753F-491E-8068-C7CA115E4C80}" presName="compNode" presStyleCnt="0"/>
      <dgm:spPr/>
    </dgm:pt>
    <dgm:pt modelId="{77D64C3C-CA3A-4D76-BE75-3C3167F11C52}" type="pres">
      <dgm:prSet presAssocID="{F13D0819-753F-491E-8068-C7CA115E4C80}" presName="iconBgRect" presStyleLbl="bgShp" presStyleIdx="0" presStyleCnt="3"/>
      <dgm:spPr>
        <a:prstGeom prst="round2DiagRect">
          <a:avLst>
            <a:gd name="adj1" fmla="val 29727"/>
            <a:gd name="adj2" fmla="val 0"/>
          </a:avLst>
        </a:prstGeom>
      </dgm:spPr>
    </dgm:pt>
    <dgm:pt modelId="{1D7581F6-AFF8-40AA-A93F-11216533C352}" type="pres">
      <dgm:prSet presAssocID="{F13D0819-753F-491E-8068-C7CA115E4C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46374E48-2870-4247-AA7C-F9C5259C03CB}" type="pres">
      <dgm:prSet presAssocID="{F13D0819-753F-491E-8068-C7CA115E4C80}" presName="spaceRect" presStyleCnt="0"/>
      <dgm:spPr/>
    </dgm:pt>
    <dgm:pt modelId="{DF707E13-E2C8-4BD3-9216-923B162C98BC}" type="pres">
      <dgm:prSet presAssocID="{F13D0819-753F-491E-8068-C7CA115E4C80}" presName="textRect" presStyleLbl="revTx" presStyleIdx="0" presStyleCnt="3">
        <dgm:presLayoutVars>
          <dgm:chMax val="1"/>
          <dgm:chPref val="1"/>
        </dgm:presLayoutVars>
      </dgm:prSet>
      <dgm:spPr/>
    </dgm:pt>
    <dgm:pt modelId="{70A2AA8C-3F22-41A5-AC25-050884559812}" type="pres">
      <dgm:prSet presAssocID="{38712517-3512-458F-AA66-0820D4B94FD1}" presName="sibTrans" presStyleCnt="0"/>
      <dgm:spPr/>
    </dgm:pt>
    <dgm:pt modelId="{9E197F28-7A5F-42B1-AB1A-1B47817641AA}" type="pres">
      <dgm:prSet presAssocID="{3BB55D46-E96D-42D8-81FF-2364D418889A}" presName="compNode" presStyleCnt="0"/>
      <dgm:spPr/>
    </dgm:pt>
    <dgm:pt modelId="{A2954912-1166-485F-811B-67B95997F3AA}" type="pres">
      <dgm:prSet presAssocID="{3BB55D46-E96D-42D8-81FF-2364D418889A}" presName="iconBgRect" presStyleLbl="bgShp" presStyleIdx="1" presStyleCnt="3"/>
      <dgm:spPr>
        <a:prstGeom prst="round2DiagRect">
          <a:avLst>
            <a:gd name="adj1" fmla="val 29727"/>
            <a:gd name="adj2" fmla="val 0"/>
          </a:avLst>
        </a:prstGeom>
      </dgm:spPr>
    </dgm:pt>
    <dgm:pt modelId="{6CB983C5-DAAC-46E3-A34C-42E741556DBF}" type="pres">
      <dgm:prSet presAssocID="{3BB55D46-E96D-42D8-81FF-2364D41888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550B29B-40B1-4565-A0D0-05CEBB8AD8D2}" type="pres">
      <dgm:prSet presAssocID="{3BB55D46-E96D-42D8-81FF-2364D418889A}" presName="spaceRect" presStyleCnt="0"/>
      <dgm:spPr/>
    </dgm:pt>
    <dgm:pt modelId="{58E56F5E-F5C0-462B-9323-101EB90FFF1E}" type="pres">
      <dgm:prSet presAssocID="{3BB55D46-E96D-42D8-81FF-2364D418889A}" presName="textRect" presStyleLbl="revTx" presStyleIdx="1" presStyleCnt="3">
        <dgm:presLayoutVars>
          <dgm:chMax val="1"/>
          <dgm:chPref val="1"/>
        </dgm:presLayoutVars>
      </dgm:prSet>
      <dgm:spPr/>
    </dgm:pt>
    <dgm:pt modelId="{82111B90-61D9-45D5-8CF7-2152AC8D7AF2}" type="pres">
      <dgm:prSet presAssocID="{EDA8028A-4952-4FD7-B2C3-45563BDACF1F}" presName="sibTrans" presStyleCnt="0"/>
      <dgm:spPr/>
    </dgm:pt>
    <dgm:pt modelId="{1A894C44-7C6D-4652-855B-233A912466F4}" type="pres">
      <dgm:prSet presAssocID="{3134B963-9053-4A09-979F-95F733058B15}" presName="compNode" presStyleCnt="0"/>
      <dgm:spPr/>
    </dgm:pt>
    <dgm:pt modelId="{8094A334-0E3C-4AE2-8276-AF2726362958}" type="pres">
      <dgm:prSet presAssocID="{3134B963-9053-4A09-979F-95F733058B15}" presName="iconBgRect" presStyleLbl="bgShp" presStyleIdx="2" presStyleCnt="3"/>
      <dgm:spPr>
        <a:prstGeom prst="round2DiagRect">
          <a:avLst>
            <a:gd name="adj1" fmla="val 29727"/>
            <a:gd name="adj2" fmla="val 0"/>
          </a:avLst>
        </a:prstGeom>
      </dgm:spPr>
    </dgm:pt>
    <dgm:pt modelId="{9948D0AA-B7A7-4EC5-BFAB-8786EB9B49E3}" type="pres">
      <dgm:prSet presAssocID="{3134B963-9053-4A09-979F-95F733058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7D2DB12E-11EB-4602-AB66-151687B9E4C8}" type="pres">
      <dgm:prSet presAssocID="{3134B963-9053-4A09-979F-95F733058B15}" presName="spaceRect" presStyleCnt="0"/>
      <dgm:spPr/>
    </dgm:pt>
    <dgm:pt modelId="{0C71B1D2-C885-4281-8247-640A9C32E5F2}" type="pres">
      <dgm:prSet presAssocID="{3134B963-9053-4A09-979F-95F733058B15}" presName="textRect" presStyleLbl="revTx" presStyleIdx="2" presStyleCnt="3">
        <dgm:presLayoutVars>
          <dgm:chMax val="1"/>
          <dgm:chPref val="1"/>
        </dgm:presLayoutVars>
      </dgm:prSet>
      <dgm:spPr/>
    </dgm:pt>
  </dgm:ptLst>
  <dgm:cxnLst>
    <dgm:cxn modelId="{54CAC738-296D-432D-A5AC-1F1137BE84CA}" type="presOf" srcId="{F13D0819-753F-491E-8068-C7CA115E4C80}" destId="{DF707E13-E2C8-4BD3-9216-923B162C98BC}" srcOrd="0" destOrd="0" presId="urn:microsoft.com/office/officeart/2018/5/layout/IconLeafLabelList"/>
    <dgm:cxn modelId="{37B3133D-2A3A-4A2B-80B9-2826D6BE32D4}" type="presOf" srcId="{3134B963-9053-4A09-979F-95F733058B15}" destId="{0C71B1D2-C885-4281-8247-640A9C32E5F2}" srcOrd="0" destOrd="0" presId="urn:microsoft.com/office/officeart/2018/5/layout/IconLeafLabelList"/>
    <dgm:cxn modelId="{1E875A5D-803D-4A00-8FB8-C42295811EFF}" type="presOf" srcId="{CA516317-D30B-4044-A763-37D0946FB152}" destId="{B6C36E8D-C097-4ACA-ADD6-3EAFE9B02610}" srcOrd="0" destOrd="0" presId="urn:microsoft.com/office/officeart/2018/5/layout/IconLeafLabelList"/>
    <dgm:cxn modelId="{01DA8C6F-E9DF-4E3A-B75C-373A85DCF37F}" srcId="{CA516317-D30B-4044-A763-37D0946FB152}" destId="{3134B963-9053-4A09-979F-95F733058B15}" srcOrd="2" destOrd="0" parTransId="{44597263-D594-49C6-BE03-5F72445B25A0}" sibTransId="{D6C9D619-A945-4F59-99DE-172D5287F488}"/>
    <dgm:cxn modelId="{ADF2428A-EBF3-491F-A93F-A4E6544BAA30}" srcId="{CA516317-D30B-4044-A763-37D0946FB152}" destId="{3BB55D46-E96D-42D8-81FF-2364D418889A}" srcOrd="1" destOrd="0" parTransId="{86D8F61B-BCC5-44BA-9105-B41926F8DBF3}" sibTransId="{EDA8028A-4952-4FD7-B2C3-45563BDACF1F}"/>
    <dgm:cxn modelId="{704AA2A6-8C4E-486A-A052-D5596845CEEF}" srcId="{CA516317-D30B-4044-A763-37D0946FB152}" destId="{F13D0819-753F-491E-8068-C7CA115E4C80}" srcOrd="0" destOrd="0" parTransId="{F7A80CFC-9907-4542-8E5E-CA3D9BE7E8F5}" sibTransId="{38712517-3512-458F-AA66-0820D4B94FD1}"/>
    <dgm:cxn modelId="{3B8D4FC3-48DC-4918-A975-0A4F82F3B51F}" type="presOf" srcId="{3BB55D46-E96D-42D8-81FF-2364D418889A}" destId="{58E56F5E-F5C0-462B-9323-101EB90FFF1E}" srcOrd="0" destOrd="0" presId="urn:microsoft.com/office/officeart/2018/5/layout/IconLeafLabelList"/>
    <dgm:cxn modelId="{9BF22E11-90F3-42C7-850C-E90538B82C98}" type="presParOf" srcId="{B6C36E8D-C097-4ACA-ADD6-3EAFE9B02610}" destId="{8BE02B82-C971-47C0-BAA3-97BB33BF855B}" srcOrd="0" destOrd="0" presId="urn:microsoft.com/office/officeart/2018/5/layout/IconLeafLabelList"/>
    <dgm:cxn modelId="{B416AE67-BDAB-467C-A290-F491DE24DAE2}" type="presParOf" srcId="{8BE02B82-C971-47C0-BAA3-97BB33BF855B}" destId="{77D64C3C-CA3A-4D76-BE75-3C3167F11C52}" srcOrd="0" destOrd="0" presId="urn:microsoft.com/office/officeart/2018/5/layout/IconLeafLabelList"/>
    <dgm:cxn modelId="{F0812527-289B-4062-B29C-DA4C6C859F62}" type="presParOf" srcId="{8BE02B82-C971-47C0-BAA3-97BB33BF855B}" destId="{1D7581F6-AFF8-40AA-A93F-11216533C352}" srcOrd="1" destOrd="0" presId="urn:microsoft.com/office/officeart/2018/5/layout/IconLeafLabelList"/>
    <dgm:cxn modelId="{E6B44660-D893-4A5A-AC13-B79E0B0C22D6}" type="presParOf" srcId="{8BE02B82-C971-47C0-BAA3-97BB33BF855B}" destId="{46374E48-2870-4247-AA7C-F9C5259C03CB}" srcOrd="2" destOrd="0" presId="urn:microsoft.com/office/officeart/2018/5/layout/IconLeafLabelList"/>
    <dgm:cxn modelId="{90DDAE4A-3D39-4147-8495-4554A9E2F24A}" type="presParOf" srcId="{8BE02B82-C971-47C0-BAA3-97BB33BF855B}" destId="{DF707E13-E2C8-4BD3-9216-923B162C98BC}" srcOrd="3" destOrd="0" presId="urn:microsoft.com/office/officeart/2018/5/layout/IconLeafLabelList"/>
    <dgm:cxn modelId="{7D5B11B6-9322-43A1-A6E5-7FFE0446AD7F}" type="presParOf" srcId="{B6C36E8D-C097-4ACA-ADD6-3EAFE9B02610}" destId="{70A2AA8C-3F22-41A5-AC25-050884559812}" srcOrd="1" destOrd="0" presId="urn:microsoft.com/office/officeart/2018/5/layout/IconLeafLabelList"/>
    <dgm:cxn modelId="{EE78A9AD-4CD6-4B31-B24B-D5C893471273}" type="presParOf" srcId="{B6C36E8D-C097-4ACA-ADD6-3EAFE9B02610}" destId="{9E197F28-7A5F-42B1-AB1A-1B47817641AA}" srcOrd="2" destOrd="0" presId="urn:microsoft.com/office/officeart/2018/5/layout/IconLeafLabelList"/>
    <dgm:cxn modelId="{82F28CA3-D747-4709-A86C-A50B418A0D39}" type="presParOf" srcId="{9E197F28-7A5F-42B1-AB1A-1B47817641AA}" destId="{A2954912-1166-485F-811B-67B95997F3AA}" srcOrd="0" destOrd="0" presId="urn:microsoft.com/office/officeart/2018/5/layout/IconLeafLabelList"/>
    <dgm:cxn modelId="{15BB3804-42D0-4DEA-8709-D5432706F68D}" type="presParOf" srcId="{9E197F28-7A5F-42B1-AB1A-1B47817641AA}" destId="{6CB983C5-DAAC-46E3-A34C-42E741556DBF}" srcOrd="1" destOrd="0" presId="urn:microsoft.com/office/officeart/2018/5/layout/IconLeafLabelList"/>
    <dgm:cxn modelId="{C6D0AE2D-BFC7-43E4-9D2E-01CCE3CBCD9B}" type="presParOf" srcId="{9E197F28-7A5F-42B1-AB1A-1B47817641AA}" destId="{E550B29B-40B1-4565-A0D0-05CEBB8AD8D2}" srcOrd="2" destOrd="0" presId="urn:microsoft.com/office/officeart/2018/5/layout/IconLeafLabelList"/>
    <dgm:cxn modelId="{2F269BF2-BB1D-434D-A653-84FBF3859D87}" type="presParOf" srcId="{9E197F28-7A5F-42B1-AB1A-1B47817641AA}" destId="{58E56F5E-F5C0-462B-9323-101EB90FFF1E}" srcOrd="3" destOrd="0" presId="urn:microsoft.com/office/officeart/2018/5/layout/IconLeafLabelList"/>
    <dgm:cxn modelId="{9FF92480-07EE-4558-B8FA-3A5BA23620A2}" type="presParOf" srcId="{B6C36E8D-C097-4ACA-ADD6-3EAFE9B02610}" destId="{82111B90-61D9-45D5-8CF7-2152AC8D7AF2}" srcOrd="3" destOrd="0" presId="urn:microsoft.com/office/officeart/2018/5/layout/IconLeafLabelList"/>
    <dgm:cxn modelId="{45399354-D701-4AD5-9365-01FD63C23730}" type="presParOf" srcId="{B6C36E8D-C097-4ACA-ADD6-3EAFE9B02610}" destId="{1A894C44-7C6D-4652-855B-233A912466F4}" srcOrd="4" destOrd="0" presId="urn:microsoft.com/office/officeart/2018/5/layout/IconLeafLabelList"/>
    <dgm:cxn modelId="{8E9AEB6E-0011-4C92-952B-9B153D4AB0F0}" type="presParOf" srcId="{1A894C44-7C6D-4652-855B-233A912466F4}" destId="{8094A334-0E3C-4AE2-8276-AF2726362958}" srcOrd="0" destOrd="0" presId="urn:microsoft.com/office/officeart/2018/5/layout/IconLeafLabelList"/>
    <dgm:cxn modelId="{8B147606-AE01-4084-8F0F-BF6871C54FE4}" type="presParOf" srcId="{1A894C44-7C6D-4652-855B-233A912466F4}" destId="{9948D0AA-B7A7-4EC5-BFAB-8786EB9B49E3}" srcOrd="1" destOrd="0" presId="urn:microsoft.com/office/officeart/2018/5/layout/IconLeafLabelList"/>
    <dgm:cxn modelId="{C5985F26-9E82-4EB6-AAB3-0F5FB6E213E2}" type="presParOf" srcId="{1A894C44-7C6D-4652-855B-233A912466F4}" destId="{7D2DB12E-11EB-4602-AB66-151687B9E4C8}" srcOrd="2" destOrd="0" presId="urn:microsoft.com/office/officeart/2018/5/layout/IconLeafLabelList"/>
    <dgm:cxn modelId="{72003748-6A0C-4FEC-8E32-52196C16A6A5}" type="presParOf" srcId="{1A894C44-7C6D-4652-855B-233A912466F4}" destId="{0C71B1D2-C885-4281-8247-640A9C32E5F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0B7F-1565-4D00-81C3-E5C7280084C5}">
      <dsp:nvSpPr>
        <dsp:cNvPr id="0" name=""/>
        <dsp:cNvSpPr/>
      </dsp:nvSpPr>
      <dsp:spPr>
        <a:xfrm>
          <a:off x="0" y="406"/>
          <a:ext cx="10444089" cy="9510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4005D-3A42-4295-935A-9C1022FE5390}">
      <dsp:nvSpPr>
        <dsp:cNvPr id="0" name=""/>
        <dsp:cNvSpPr/>
      </dsp:nvSpPr>
      <dsp:spPr>
        <a:xfrm>
          <a:off x="287700" y="214398"/>
          <a:ext cx="523091" cy="523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9CE5B-450E-48AE-A13C-49D577DBFD25}">
      <dsp:nvSpPr>
        <dsp:cNvPr id="0" name=""/>
        <dsp:cNvSpPr/>
      </dsp:nvSpPr>
      <dsp:spPr>
        <a:xfrm>
          <a:off x="1098491" y="406"/>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dirty="0"/>
            <a:t>The model that built in the above case study has gone to deployment and Zomato has been impressed with data analysis and has been believing that the analysis going to be impactful.</a:t>
          </a:r>
        </a:p>
      </dsp:txBody>
      <dsp:txXfrm>
        <a:off x="1098491" y="406"/>
        <a:ext cx="9345597" cy="951074"/>
      </dsp:txXfrm>
    </dsp:sp>
    <dsp:sp modelId="{3E63B43B-3B63-4F0B-8EC7-A4D254232D64}">
      <dsp:nvSpPr>
        <dsp:cNvPr id="0" name=""/>
        <dsp:cNvSpPr/>
      </dsp:nvSpPr>
      <dsp:spPr>
        <a:xfrm>
          <a:off x="0" y="1189250"/>
          <a:ext cx="10444089" cy="9510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5D4CE-0DCC-41BF-988C-CD66687578B2}">
      <dsp:nvSpPr>
        <dsp:cNvPr id="0" name=""/>
        <dsp:cNvSpPr/>
      </dsp:nvSpPr>
      <dsp:spPr>
        <a:xfrm>
          <a:off x="287700" y="1403241"/>
          <a:ext cx="523091" cy="523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76F3D-3953-4560-9FBA-90844D423DB6}">
      <dsp:nvSpPr>
        <dsp:cNvPr id="0" name=""/>
        <dsp:cNvSpPr/>
      </dsp:nvSpPr>
      <dsp:spPr>
        <a:xfrm>
          <a:off x="1098491" y="1189250"/>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Zomato has been observing the orders happening online and offline, Due to offline orders, Zomato is not able to attract customers with diverse items and offers, and the user subscription also getting low. So, it has decided to give you the project on the same. </a:t>
          </a:r>
        </a:p>
      </dsp:txBody>
      <dsp:txXfrm>
        <a:off x="1098491" y="1189250"/>
        <a:ext cx="9345597" cy="951074"/>
      </dsp:txXfrm>
    </dsp:sp>
    <dsp:sp modelId="{C9F2062E-BF0B-4E85-A44B-62FB787D1A73}">
      <dsp:nvSpPr>
        <dsp:cNvPr id="0" name=""/>
        <dsp:cNvSpPr/>
      </dsp:nvSpPr>
      <dsp:spPr>
        <a:xfrm>
          <a:off x="0" y="2378093"/>
          <a:ext cx="10444089" cy="9510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84620-58BF-4524-951F-BF6E8EF7E21F}">
      <dsp:nvSpPr>
        <dsp:cNvPr id="0" name=""/>
        <dsp:cNvSpPr/>
      </dsp:nvSpPr>
      <dsp:spPr>
        <a:xfrm>
          <a:off x="287700" y="2592085"/>
          <a:ext cx="523091" cy="523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BF0EF-E619-44AA-8157-777C3219D240}">
      <dsp:nvSpPr>
        <dsp:cNvPr id="0" name=""/>
        <dsp:cNvSpPr/>
      </dsp:nvSpPr>
      <dsp:spPr>
        <a:xfrm>
          <a:off x="1098491" y="2378093"/>
          <a:ext cx="9345597" cy="95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55" tIns="100655" rIns="100655" bIns="100655" numCol="1" spcCol="1270" anchor="ctr" anchorCtr="0">
          <a:noAutofit/>
        </a:bodyPr>
        <a:lstStyle/>
        <a:p>
          <a:pPr marL="0" lvl="0" indent="0" algn="l" defTabSz="755650">
            <a:lnSpc>
              <a:spcPct val="90000"/>
            </a:lnSpc>
            <a:spcBef>
              <a:spcPct val="0"/>
            </a:spcBef>
            <a:spcAft>
              <a:spcPct val="35000"/>
            </a:spcAft>
            <a:buNone/>
          </a:pPr>
          <a:r>
            <a:rPr lang="en-US" sz="1700" kern="1200"/>
            <a:t>Now the problem statement is that Zomato wants to know whether the customer would order the orders online or offline so that Zomato can take further strategies to improve the online order.</a:t>
          </a:r>
        </a:p>
      </dsp:txBody>
      <dsp:txXfrm>
        <a:off x="1098491" y="2378093"/>
        <a:ext cx="9345597" cy="95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64C3C-CA3A-4D76-BE75-3C3167F11C52}">
      <dsp:nvSpPr>
        <dsp:cNvPr id="0" name=""/>
        <dsp:cNvSpPr/>
      </dsp:nvSpPr>
      <dsp:spPr>
        <a:xfrm>
          <a:off x="334624" y="761612"/>
          <a:ext cx="1041169" cy="104116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581F6-AFF8-40AA-A93F-11216533C352}">
      <dsp:nvSpPr>
        <dsp:cNvPr id="0" name=""/>
        <dsp:cNvSpPr/>
      </dsp:nvSpPr>
      <dsp:spPr>
        <a:xfrm>
          <a:off x="556513" y="983500"/>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707E13-E2C8-4BD3-9216-923B162C98BC}">
      <dsp:nvSpPr>
        <dsp:cNvPr id="0" name=""/>
        <dsp:cNvSpPr/>
      </dsp:nvSpPr>
      <dsp:spPr>
        <a:xfrm>
          <a:off x="1791"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Univariate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The univariate analysis analyses the variables individually. The project plotted the cost of online order vs. No online order to see the distribution of the target variable.</a:t>
          </a:r>
          <a:endParaRPr lang="en-US" sz="1100" kern="1200" cap="none" dirty="0">
            <a:latin typeface="Times New Roman" panose="02020603050405020304" pitchFamily="18" charset="0"/>
            <a:cs typeface="Times New Roman" panose="02020603050405020304" pitchFamily="18" charset="0"/>
          </a:endParaRPr>
        </a:p>
      </dsp:txBody>
      <dsp:txXfrm>
        <a:off x="1791" y="2127080"/>
        <a:ext cx="1706835" cy="1462645"/>
      </dsp:txXfrm>
    </dsp:sp>
    <dsp:sp modelId="{A2954912-1166-485F-811B-67B95997F3AA}">
      <dsp:nvSpPr>
        <dsp:cNvPr id="0" name=""/>
        <dsp:cNvSpPr/>
      </dsp:nvSpPr>
      <dsp:spPr>
        <a:xfrm>
          <a:off x="2340157" y="761612"/>
          <a:ext cx="1041169" cy="104116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983C5-DAAC-46E3-A34C-42E741556DBF}">
      <dsp:nvSpPr>
        <dsp:cNvPr id="0" name=""/>
        <dsp:cNvSpPr/>
      </dsp:nvSpPr>
      <dsp:spPr>
        <a:xfrm>
          <a:off x="2562045" y="983500"/>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56F5E-F5C0-462B-9323-101EB90FFF1E}">
      <dsp:nvSpPr>
        <dsp:cNvPr id="0" name=""/>
        <dsp:cNvSpPr/>
      </dsp:nvSpPr>
      <dsp:spPr>
        <a:xfrm>
          <a:off x="2007324"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b="1" kern="1200" dirty="0"/>
            <a:t>Bivariate Analysis:</a:t>
          </a:r>
        </a:p>
        <a:p>
          <a:pPr marL="0" lvl="0" indent="0" algn="just" defTabSz="488950">
            <a:lnSpc>
              <a:spcPct val="100000"/>
            </a:lnSpc>
            <a:spcBef>
              <a:spcPct val="0"/>
            </a:spcBef>
            <a:spcAft>
              <a:spcPct val="35000"/>
            </a:spcAft>
            <a:buNone/>
            <a:defRPr cap="all"/>
          </a:pPr>
          <a:r>
            <a:rPr lang="en-US" sz="1100" kern="1200" cap="none" dirty="0">
              <a:latin typeface="Times New Roman" panose="02020603050405020304" pitchFamily="18" charset="0"/>
              <a:cs typeface="Times New Roman" panose="02020603050405020304" pitchFamily="18" charset="0"/>
            </a:rPr>
            <a:t>The bivariate analysis analyses the relationship between two variables. The project visualized the relationship between the target variable and important features such as location, book table, type, city, and cost</a:t>
          </a:r>
        </a:p>
      </dsp:txBody>
      <dsp:txXfrm>
        <a:off x="2007324" y="2127080"/>
        <a:ext cx="1706835" cy="1462645"/>
      </dsp:txXfrm>
    </dsp:sp>
    <dsp:sp modelId="{8094A334-0E3C-4AE2-8276-AF2726362958}">
      <dsp:nvSpPr>
        <dsp:cNvPr id="0" name=""/>
        <dsp:cNvSpPr/>
      </dsp:nvSpPr>
      <dsp:spPr>
        <a:xfrm>
          <a:off x="4345689" y="761612"/>
          <a:ext cx="1041169" cy="104116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8D0AA-B7A7-4EC5-BFAB-8786EB9B49E3}">
      <dsp:nvSpPr>
        <dsp:cNvPr id="0" name=""/>
        <dsp:cNvSpPr/>
      </dsp:nvSpPr>
      <dsp:spPr>
        <a:xfrm>
          <a:off x="4567577" y="983500"/>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71B1D2-C885-4281-8247-640A9C32E5F2}">
      <dsp:nvSpPr>
        <dsp:cNvPr id="0" name=""/>
        <dsp:cNvSpPr/>
      </dsp:nvSpPr>
      <dsp:spPr>
        <a:xfrm>
          <a:off x="4012856" y="2127080"/>
          <a:ext cx="1706835" cy="146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IN" sz="1100" b="1" kern="1200" dirty="0"/>
            <a:t>Multivariate Analysis:</a:t>
          </a:r>
        </a:p>
        <a:p>
          <a:pPr marL="0" lvl="0" indent="0" algn="just" defTabSz="488950">
            <a:lnSpc>
              <a:spcPct val="100000"/>
            </a:lnSpc>
            <a:spcBef>
              <a:spcPct val="0"/>
            </a:spcBef>
            <a:spcAft>
              <a:spcPct val="35000"/>
            </a:spcAft>
            <a:buNone/>
            <a:defRPr cap="all"/>
          </a:pPr>
          <a:r>
            <a:rPr lang="en-IN" sz="1100" kern="1200" cap="none" dirty="0">
              <a:latin typeface="Times New Roman" panose="02020603050405020304" pitchFamily="18" charset="0"/>
              <a:cs typeface="Times New Roman" panose="02020603050405020304" pitchFamily="18" charset="0"/>
            </a:rPr>
            <a:t>A pair plot is plotted to find the corelation between various variables in the dataset, we can’t derive a conclusion or any correlations</a:t>
          </a:r>
          <a:r>
            <a:rPr lang="en-IN" sz="1100" kern="1200" dirty="0"/>
            <a:t>. </a:t>
          </a:r>
          <a:endParaRPr lang="en-US" sz="1100" kern="1200" dirty="0"/>
        </a:p>
      </dsp:txBody>
      <dsp:txXfrm>
        <a:off x="4012856" y="2127080"/>
        <a:ext cx="1706835" cy="14626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8021-3B64-504E-6E73-ACEFF25C2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3194FD-EEBA-4DAD-7E32-F769BA2A8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B453A5-57BE-C6F8-D443-6379874D3676}"/>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F6ECBC5B-3418-60F4-2EAC-CA43372F89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C5183-8376-9B72-5E49-41A877FAEBE5}"/>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404308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3544-E259-E3FD-962F-234E074BBF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FB9C69-F720-1023-EC2D-E36524A8D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C02489-3234-4601-EEE6-453D1D9C9A30}"/>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27F3463-4C63-7798-35EA-E113AD2B6B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595F4-D789-B748-01E8-FF0674A31432}"/>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0796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F345E-6B30-683E-672C-9343E7C749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99AE6B-4605-986D-2107-45F65174E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A13F58-0E8A-4AD2-9175-76C87699318C}"/>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A6C737B9-1429-7B08-70CE-7C9169B470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2A3074-7999-C058-5A66-61EACF2223AE}"/>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80079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94F6-97C5-B84F-5F37-B20F4928C1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04788E-130C-978A-7D71-F6750FDAF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399A1E-D5AD-7A1A-72ED-5CCD231EFD2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169C1F7F-BDB8-BC1D-3E6A-9B44A2585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9282-3A6A-47EB-411B-97A841899CE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04647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52A5-C9BE-5360-381A-552E4C593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63620D-F3B6-87A4-C701-BFD2D72A2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D0B71-7AB2-88D5-C88A-6F3DC8911311}"/>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3C51557F-142B-551F-56DB-B44CF6F5A9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5DF5A-AEC0-9AFD-6F14-2FB709725D8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65668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0013-3690-77F5-95DD-247833553D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5B1718-00F4-741A-11C0-C3DA0195FA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37596B-9F07-4A62-9BA5-63DC94FCF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DB4B0B-C39A-1F63-DA56-ECF422871213}"/>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3AC30C81-E510-DD01-6DF1-61C9D37483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EB0FE3-1F5F-908D-7B6A-FAD23C4ADA1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62026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FD06-4E61-BB17-6D18-6A7A568729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EA57DA-860D-289C-15EC-56950F8488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5FC72A-4678-B292-9434-321A908BE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990CF7-DB72-3B23-BE2F-BD82924C9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00091-1730-E2BB-0395-19446D01DC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3A033E-A995-8D83-BB79-8DBDEC3B3D68}"/>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8" name="Footer Placeholder 7">
            <a:extLst>
              <a:ext uri="{FF2B5EF4-FFF2-40B4-BE49-F238E27FC236}">
                <a16:creationId xmlns:a16="http://schemas.microsoft.com/office/drawing/2014/main" id="{EEDFA1AA-C9E9-85D3-4940-75CF454FF1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40052D-8957-55BA-2197-F50495302A16}"/>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118192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96F8-41D2-DA01-A1FC-82D28CDC35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6790C3-028B-06A7-7179-62CFE252AF02}"/>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4" name="Footer Placeholder 3">
            <a:extLst>
              <a:ext uri="{FF2B5EF4-FFF2-40B4-BE49-F238E27FC236}">
                <a16:creationId xmlns:a16="http://schemas.microsoft.com/office/drawing/2014/main" id="{FC700C46-7339-0479-5D8A-24FD726FFE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433259-4DF7-B04A-32D6-4BAD8BBF8E1F}"/>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393025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099B9-8D2D-DA32-2D63-976793FF48B4}"/>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3" name="Footer Placeholder 2">
            <a:extLst>
              <a:ext uri="{FF2B5EF4-FFF2-40B4-BE49-F238E27FC236}">
                <a16:creationId xmlns:a16="http://schemas.microsoft.com/office/drawing/2014/main" id="{4171413C-DD8B-D6B7-E323-0F65C1F8CD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9AC884-E45E-2B95-2FE9-1AB2976F075B}"/>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13284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C6C1-6615-85EA-0EC3-CA846B5CE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E348B-EAF2-7404-60AB-32FEDE81A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4B450B-05AF-D874-27E4-730364598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B912A-6770-F791-86D7-0AF4D74EFC2A}"/>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96289E4E-BF13-742F-2A53-C6F2645BD1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FDC9DF-49FE-5B10-FDC2-868EDB159EC9}"/>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237373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E27-E2F1-5729-215B-3CEA63916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1039AA-8488-DC37-D9BF-C64966A73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8DCA1D-5475-3447-BC41-3947128C3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C720-BDA8-D744-C7EC-25ACF3D86517}"/>
              </a:ext>
            </a:extLst>
          </p:cNvPr>
          <p:cNvSpPr>
            <a:spLocks noGrp="1"/>
          </p:cNvSpPr>
          <p:nvPr>
            <p:ph type="dt" sz="half" idx="10"/>
          </p:nvPr>
        </p:nvSpPr>
        <p:spPr/>
        <p:txBody>
          <a:bodyPr/>
          <a:lstStyle/>
          <a:p>
            <a:fld id="{7D6D822B-FDD6-476D-8A38-ABD7911DE37F}" type="datetimeFigureOut">
              <a:rPr lang="en-IN" smtClean="0"/>
              <a:t>20-05-2023</a:t>
            </a:fld>
            <a:endParaRPr lang="en-IN"/>
          </a:p>
        </p:txBody>
      </p:sp>
      <p:sp>
        <p:nvSpPr>
          <p:cNvPr id="6" name="Footer Placeholder 5">
            <a:extLst>
              <a:ext uri="{FF2B5EF4-FFF2-40B4-BE49-F238E27FC236}">
                <a16:creationId xmlns:a16="http://schemas.microsoft.com/office/drawing/2014/main" id="{4E14BE06-A19C-9115-5FFF-206D6E7938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7B5375-D1B1-7A08-A8BC-CDAE0479D141}"/>
              </a:ext>
            </a:extLst>
          </p:cNvPr>
          <p:cNvSpPr>
            <a:spLocks noGrp="1"/>
          </p:cNvSpPr>
          <p:nvPr>
            <p:ph type="sldNum" sz="quarter" idx="12"/>
          </p:nvPr>
        </p:nvSpPr>
        <p:spPr/>
        <p:txBody>
          <a:bodyPr/>
          <a:lstStyle/>
          <a:p>
            <a:fld id="{31CA80CF-FBCB-41A9-9D83-CADC327E9E6E}" type="slidenum">
              <a:rPr lang="en-IN" smtClean="0"/>
              <a:t>‹#›</a:t>
            </a:fld>
            <a:endParaRPr lang="en-IN"/>
          </a:p>
        </p:txBody>
      </p:sp>
    </p:spTree>
    <p:extLst>
      <p:ext uri="{BB962C8B-B14F-4D97-AF65-F5344CB8AC3E}">
        <p14:creationId xmlns:p14="http://schemas.microsoft.com/office/powerpoint/2010/main" val="54826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7B70E-66B0-910A-7A0B-C02ED226F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7BAF49-1E63-BF76-3E08-F08F4A253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C9750-1A38-5809-FEE5-4DACEF899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D822B-FDD6-476D-8A38-ABD7911DE37F}" type="datetimeFigureOut">
              <a:rPr lang="en-IN" smtClean="0"/>
              <a:t>20-05-2023</a:t>
            </a:fld>
            <a:endParaRPr lang="en-IN"/>
          </a:p>
        </p:txBody>
      </p:sp>
      <p:sp>
        <p:nvSpPr>
          <p:cNvPr id="5" name="Footer Placeholder 4">
            <a:extLst>
              <a:ext uri="{FF2B5EF4-FFF2-40B4-BE49-F238E27FC236}">
                <a16:creationId xmlns:a16="http://schemas.microsoft.com/office/drawing/2014/main" id="{B76350E3-4D05-B4D7-E34A-ED5F78061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B3B017-7B2D-5465-A477-A68AAE5B9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A80CF-FBCB-41A9-9D83-CADC327E9E6E}" type="slidenum">
              <a:rPr lang="en-IN" smtClean="0"/>
              <a:t>‹#›</a:t>
            </a:fld>
            <a:endParaRPr lang="en-IN"/>
          </a:p>
        </p:txBody>
      </p:sp>
    </p:spTree>
    <p:extLst>
      <p:ext uri="{BB962C8B-B14F-4D97-AF65-F5344CB8AC3E}">
        <p14:creationId xmlns:p14="http://schemas.microsoft.com/office/powerpoint/2010/main" val="1345676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graphic design, screenshot, graphics&#10;&#10;Description automatically generated">
            <a:extLst>
              <a:ext uri="{FF2B5EF4-FFF2-40B4-BE49-F238E27FC236}">
                <a16:creationId xmlns:a16="http://schemas.microsoft.com/office/drawing/2014/main" id="{54C98884-0384-A47A-57D1-8A445F541476}"/>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Tree>
    <p:extLst>
      <p:ext uri="{BB962C8B-B14F-4D97-AF65-F5344CB8AC3E}">
        <p14:creationId xmlns:p14="http://schemas.microsoft.com/office/powerpoint/2010/main" val="86749717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3973-E899-A534-D970-732620F27701}"/>
              </a:ext>
            </a:extLst>
          </p:cNvPr>
          <p:cNvSpPr>
            <a:spLocks noGrp="1"/>
          </p:cNvSpPr>
          <p:nvPr>
            <p:ph type="title"/>
          </p:nvPr>
        </p:nvSpPr>
        <p:spPr/>
        <p:txBody>
          <a:bodyPr/>
          <a:lstStyle/>
          <a:p>
            <a:pPr algn="ctr"/>
            <a:r>
              <a:rPr lang="en-IN" b="1" dirty="0"/>
              <a:t>MACHINE LEARNING MODELS </a:t>
            </a:r>
          </a:p>
        </p:txBody>
      </p:sp>
      <p:pic>
        <p:nvPicPr>
          <p:cNvPr id="5" name="Picture 4">
            <a:extLst>
              <a:ext uri="{FF2B5EF4-FFF2-40B4-BE49-F238E27FC236}">
                <a16:creationId xmlns:a16="http://schemas.microsoft.com/office/drawing/2014/main" id="{C4E38182-4A74-092B-503D-FA11B25D4D7C}"/>
              </a:ext>
            </a:extLst>
          </p:cNvPr>
          <p:cNvPicPr>
            <a:picLocks noChangeAspect="1"/>
          </p:cNvPicPr>
          <p:nvPr/>
        </p:nvPicPr>
        <p:blipFill>
          <a:blip r:embed="rId2"/>
          <a:stretch>
            <a:fillRect/>
          </a:stretch>
        </p:blipFill>
        <p:spPr>
          <a:xfrm>
            <a:off x="556473" y="1423861"/>
            <a:ext cx="2951071" cy="1933207"/>
          </a:xfrm>
          <a:prstGeom prst="rect">
            <a:avLst/>
          </a:prstGeom>
        </p:spPr>
      </p:pic>
      <p:pic>
        <p:nvPicPr>
          <p:cNvPr id="11" name="Picture 10">
            <a:extLst>
              <a:ext uri="{FF2B5EF4-FFF2-40B4-BE49-F238E27FC236}">
                <a16:creationId xmlns:a16="http://schemas.microsoft.com/office/drawing/2014/main" id="{01D8E731-F7BC-5180-1C10-ED2C6C115D72}"/>
              </a:ext>
            </a:extLst>
          </p:cNvPr>
          <p:cNvPicPr>
            <a:picLocks noChangeAspect="1"/>
          </p:cNvPicPr>
          <p:nvPr/>
        </p:nvPicPr>
        <p:blipFill>
          <a:blip r:embed="rId3"/>
          <a:stretch>
            <a:fillRect/>
          </a:stretch>
        </p:blipFill>
        <p:spPr>
          <a:xfrm>
            <a:off x="469057" y="4978378"/>
            <a:ext cx="3638577" cy="1276359"/>
          </a:xfrm>
          <a:prstGeom prst="rect">
            <a:avLst/>
          </a:prstGeom>
        </p:spPr>
      </p:pic>
      <p:pic>
        <p:nvPicPr>
          <p:cNvPr id="13" name="Picture 12">
            <a:extLst>
              <a:ext uri="{FF2B5EF4-FFF2-40B4-BE49-F238E27FC236}">
                <a16:creationId xmlns:a16="http://schemas.microsoft.com/office/drawing/2014/main" id="{3D234181-44EB-83C6-4773-053BACF4075D}"/>
              </a:ext>
            </a:extLst>
          </p:cNvPr>
          <p:cNvPicPr>
            <a:picLocks noChangeAspect="1"/>
          </p:cNvPicPr>
          <p:nvPr/>
        </p:nvPicPr>
        <p:blipFill>
          <a:blip r:embed="rId4"/>
          <a:stretch>
            <a:fillRect/>
          </a:stretch>
        </p:blipFill>
        <p:spPr>
          <a:xfrm>
            <a:off x="469057" y="3429000"/>
            <a:ext cx="3956947" cy="1366574"/>
          </a:xfrm>
          <a:prstGeom prst="rect">
            <a:avLst/>
          </a:prstGeom>
        </p:spPr>
      </p:pic>
      <p:pic>
        <p:nvPicPr>
          <p:cNvPr id="15" name="Picture 14">
            <a:extLst>
              <a:ext uri="{FF2B5EF4-FFF2-40B4-BE49-F238E27FC236}">
                <a16:creationId xmlns:a16="http://schemas.microsoft.com/office/drawing/2014/main" id="{EC305DE4-207D-8CB7-2758-C6E13E01653E}"/>
              </a:ext>
            </a:extLst>
          </p:cNvPr>
          <p:cNvPicPr>
            <a:picLocks noChangeAspect="1"/>
          </p:cNvPicPr>
          <p:nvPr/>
        </p:nvPicPr>
        <p:blipFill>
          <a:blip r:embed="rId5"/>
          <a:stretch>
            <a:fillRect/>
          </a:stretch>
        </p:blipFill>
        <p:spPr>
          <a:xfrm>
            <a:off x="4651717" y="3493157"/>
            <a:ext cx="4714909" cy="1238259"/>
          </a:xfrm>
          <a:prstGeom prst="rect">
            <a:avLst/>
          </a:prstGeom>
        </p:spPr>
      </p:pic>
      <p:pic>
        <p:nvPicPr>
          <p:cNvPr id="23" name="Picture 22">
            <a:extLst>
              <a:ext uri="{FF2B5EF4-FFF2-40B4-BE49-F238E27FC236}">
                <a16:creationId xmlns:a16="http://schemas.microsoft.com/office/drawing/2014/main" id="{C7F18BA6-D5E8-9B9F-D516-379ABE6BBAF3}"/>
              </a:ext>
            </a:extLst>
          </p:cNvPr>
          <p:cNvPicPr>
            <a:picLocks noChangeAspect="1"/>
          </p:cNvPicPr>
          <p:nvPr/>
        </p:nvPicPr>
        <p:blipFill>
          <a:blip r:embed="rId6"/>
          <a:stretch>
            <a:fillRect/>
          </a:stretch>
        </p:blipFill>
        <p:spPr>
          <a:xfrm>
            <a:off x="4379741" y="1480503"/>
            <a:ext cx="4524408" cy="1609737"/>
          </a:xfrm>
          <a:prstGeom prst="rect">
            <a:avLst/>
          </a:prstGeom>
        </p:spPr>
      </p:pic>
    </p:spTree>
    <p:extLst>
      <p:ext uri="{BB962C8B-B14F-4D97-AF65-F5344CB8AC3E}">
        <p14:creationId xmlns:p14="http://schemas.microsoft.com/office/powerpoint/2010/main" val="292200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7885-348B-0368-93AB-15847E54107A}"/>
              </a:ext>
            </a:extLst>
          </p:cNvPr>
          <p:cNvSpPr>
            <a:spLocks noGrp="1"/>
          </p:cNvSpPr>
          <p:nvPr>
            <p:ph type="title"/>
          </p:nvPr>
        </p:nvSpPr>
        <p:spPr>
          <a:xfrm>
            <a:off x="838200" y="369814"/>
            <a:ext cx="10515600" cy="1325563"/>
          </a:xfrm>
        </p:spPr>
        <p:txBody>
          <a:bodyPr/>
          <a:lstStyle/>
          <a:p>
            <a:pPr algn="ctr"/>
            <a:r>
              <a:rPr lang="en-GB" b="1" dirty="0"/>
              <a:t>MACHINE LEARNING MODELS </a:t>
            </a:r>
            <a:endParaRPr lang="en-IN" b="1" dirty="0"/>
          </a:p>
        </p:txBody>
      </p:sp>
      <p:pic>
        <p:nvPicPr>
          <p:cNvPr id="4" name="Picture 3">
            <a:extLst>
              <a:ext uri="{FF2B5EF4-FFF2-40B4-BE49-F238E27FC236}">
                <a16:creationId xmlns:a16="http://schemas.microsoft.com/office/drawing/2014/main" id="{CEA1EDA3-D250-5B5F-56E7-31B2D7815056}"/>
              </a:ext>
            </a:extLst>
          </p:cNvPr>
          <p:cNvPicPr>
            <a:picLocks noChangeAspect="1"/>
          </p:cNvPicPr>
          <p:nvPr/>
        </p:nvPicPr>
        <p:blipFill>
          <a:blip r:embed="rId2"/>
          <a:stretch>
            <a:fillRect/>
          </a:stretch>
        </p:blipFill>
        <p:spPr>
          <a:xfrm>
            <a:off x="576468" y="1881918"/>
            <a:ext cx="6326079" cy="1983733"/>
          </a:xfrm>
          <a:prstGeom prst="rect">
            <a:avLst/>
          </a:prstGeom>
        </p:spPr>
      </p:pic>
      <p:pic>
        <p:nvPicPr>
          <p:cNvPr id="5" name="Picture 4">
            <a:extLst>
              <a:ext uri="{FF2B5EF4-FFF2-40B4-BE49-F238E27FC236}">
                <a16:creationId xmlns:a16="http://schemas.microsoft.com/office/drawing/2014/main" id="{4172D8BF-47C8-F36A-33CE-0C6B5819198F}"/>
              </a:ext>
            </a:extLst>
          </p:cNvPr>
          <p:cNvPicPr>
            <a:picLocks noChangeAspect="1"/>
          </p:cNvPicPr>
          <p:nvPr/>
        </p:nvPicPr>
        <p:blipFill>
          <a:blip r:embed="rId3"/>
          <a:stretch>
            <a:fillRect/>
          </a:stretch>
        </p:blipFill>
        <p:spPr>
          <a:xfrm>
            <a:off x="534919" y="4056882"/>
            <a:ext cx="5156092" cy="2123525"/>
          </a:xfrm>
          <a:prstGeom prst="rect">
            <a:avLst/>
          </a:prstGeom>
        </p:spPr>
      </p:pic>
      <p:pic>
        <p:nvPicPr>
          <p:cNvPr id="6" name="Picture 5">
            <a:extLst>
              <a:ext uri="{FF2B5EF4-FFF2-40B4-BE49-F238E27FC236}">
                <a16:creationId xmlns:a16="http://schemas.microsoft.com/office/drawing/2014/main" id="{54F7BB52-2B6B-E268-3081-8E36FFFC3AA4}"/>
              </a:ext>
            </a:extLst>
          </p:cNvPr>
          <p:cNvPicPr>
            <a:picLocks noChangeAspect="1"/>
          </p:cNvPicPr>
          <p:nvPr/>
        </p:nvPicPr>
        <p:blipFill>
          <a:blip r:embed="rId4"/>
          <a:stretch>
            <a:fillRect/>
          </a:stretch>
        </p:blipFill>
        <p:spPr>
          <a:xfrm>
            <a:off x="6042376" y="4021882"/>
            <a:ext cx="5039525" cy="2123525"/>
          </a:xfrm>
          <a:prstGeom prst="rect">
            <a:avLst/>
          </a:prstGeom>
        </p:spPr>
      </p:pic>
      <p:sp>
        <p:nvSpPr>
          <p:cNvPr id="7" name="Oval 6">
            <a:extLst>
              <a:ext uri="{FF2B5EF4-FFF2-40B4-BE49-F238E27FC236}">
                <a16:creationId xmlns:a16="http://schemas.microsoft.com/office/drawing/2014/main" id="{89F3BBD9-0384-8B3D-C680-AB4124525CDD}"/>
              </a:ext>
            </a:extLst>
          </p:cNvPr>
          <p:cNvSpPr/>
          <p:nvPr/>
        </p:nvSpPr>
        <p:spPr>
          <a:xfrm>
            <a:off x="7784123" y="1864418"/>
            <a:ext cx="3418449" cy="2013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Hyperparameter Tunning using </a:t>
            </a:r>
            <a:r>
              <a:rPr lang="en-GB" dirty="0" err="1"/>
              <a:t>GrideSearchCV</a:t>
            </a:r>
            <a:endParaRPr lang="en-IN" dirty="0"/>
          </a:p>
        </p:txBody>
      </p:sp>
    </p:spTree>
    <p:extLst>
      <p:ext uri="{BB962C8B-B14F-4D97-AF65-F5344CB8AC3E}">
        <p14:creationId xmlns:p14="http://schemas.microsoft.com/office/powerpoint/2010/main" val="287281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5BA6-3BF0-DAD2-8643-51A466D9F961}"/>
              </a:ext>
            </a:extLst>
          </p:cNvPr>
          <p:cNvSpPr>
            <a:spLocks noGrp="1"/>
          </p:cNvSpPr>
          <p:nvPr>
            <p:ph type="title"/>
          </p:nvPr>
        </p:nvSpPr>
        <p:spPr/>
        <p:txBody>
          <a:bodyPr/>
          <a:lstStyle/>
          <a:p>
            <a:pPr algn="ctr"/>
            <a:r>
              <a:rPr lang="en-GB" b="1" dirty="0"/>
              <a:t>MODEL RESULT </a:t>
            </a:r>
            <a:endParaRPr lang="en-IN" b="1" dirty="0"/>
          </a:p>
        </p:txBody>
      </p:sp>
      <p:pic>
        <p:nvPicPr>
          <p:cNvPr id="5" name="Picture 4">
            <a:extLst>
              <a:ext uri="{FF2B5EF4-FFF2-40B4-BE49-F238E27FC236}">
                <a16:creationId xmlns:a16="http://schemas.microsoft.com/office/drawing/2014/main" id="{A30E75E6-2C0E-1988-B086-4E5043694B72}"/>
              </a:ext>
            </a:extLst>
          </p:cNvPr>
          <p:cNvPicPr>
            <a:picLocks noChangeAspect="1"/>
          </p:cNvPicPr>
          <p:nvPr/>
        </p:nvPicPr>
        <p:blipFill>
          <a:blip r:embed="rId2"/>
          <a:stretch>
            <a:fillRect/>
          </a:stretch>
        </p:blipFill>
        <p:spPr>
          <a:xfrm>
            <a:off x="712763" y="1798980"/>
            <a:ext cx="7304830" cy="4693895"/>
          </a:xfrm>
          <a:prstGeom prst="rect">
            <a:avLst/>
          </a:prstGeom>
        </p:spPr>
      </p:pic>
      <p:sp>
        <p:nvSpPr>
          <p:cNvPr id="6" name="Rectangle: Rounded Corners 5">
            <a:extLst>
              <a:ext uri="{FF2B5EF4-FFF2-40B4-BE49-F238E27FC236}">
                <a16:creationId xmlns:a16="http://schemas.microsoft.com/office/drawing/2014/main" id="{21D86A62-C489-BDAC-4D85-4056690C6D57}"/>
              </a:ext>
            </a:extLst>
          </p:cNvPr>
          <p:cNvSpPr/>
          <p:nvPr/>
        </p:nvSpPr>
        <p:spPr>
          <a:xfrm>
            <a:off x="8721969" y="1690688"/>
            <a:ext cx="2757268" cy="2846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RMSE is similar for 5 models. So we took Test MAPE and concluded that LASSO Regression using GridSearchCV performs well.</a:t>
            </a:r>
            <a:endParaRPr lang="en-IN" dirty="0"/>
          </a:p>
        </p:txBody>
      </p:sp>
    </p:spTree>
    <p:extLst>
      <p:ext uri="{BB962C8B-B14F-4D97-AF65-F5344CB8AC3E}">
        <p14:creationId xmlns:p14="http://schemas.microsoft.com/office/powerpoint/2010/main" val="416432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Gif - IceGif">
            <a:extLst>
              <a:ext uri="{FF2B5EF4-FFF2-40B4-BE49-F238E27FC236}">
                <a16:creationId xmlns:a16="http://schemas.microsoft.com/office/drawing/2014/main" id="{AB900DD9-0DF1-7B6C-3F33-02F9EF88C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359" y="-8641"/>
            <a:ext cx="6890994" cy="689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4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A6F0B-0DEC-A3F4-5924-ED1F1A505641}"/>
              </a:ext>
            </a:extLst>
          </p:cNvPr>
          <p:cNvSpPr>
            <a:spLocks noGrp="1"/>
          </p:cNvSpPr>
          <p:nvPr>
            <p:ph type="title"/>
          </p:nvPr>
        </p:nvSpPr>
        <p:spPr>
          <a:xfrm>
            <a:off x="841248" y="256032"/>
            <a:ext cx="10506456" cy="1014984"/>
          </a:xfrm>
        </p:spPr>
        <p:txBody>
          <a:bodyPr anchor="b">
            <a:normAutofit/>
          </a:bodyPr>
          <a:lstStyle/>
          <a:p>
            <a:r>
              <a:rPr lang="en-US" dirty="0"/>
              <a:t>Problem statement</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DF42D45-50ED-C3C5-3F8E-FD0B5A6F0F92}"/>
              </a:ext>
            </a:extLst>
          </p:cNvPr>
          <p:cNvGraphicFramePr>
            <a:graphicFrameLocks noGrp="1"/>
          </p:cNvGraphicFramePr>
          <p:nvPr>
            <p:ph idx="1"/>
            <p:extLst>
              <p:ext uri="{D42A27DB-BD31-4B8C-83A1-F6EECF244321}">
                <p14:modId xmlns:p14="http://schemas.microsoft.com/office/powerpoint/2010/main" val="1944600659"/>
              </p:ext>
            </p:extLst>
          </p:nvPr>
        </p:nvGraphicFramePr>
        <p:xfrm>
          <a:off x="838200" y="2954214"/>
          <a:ext cx="10444089" cy="3329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EB3D651-6C54-D6C9-2C2F-0A977051EF26}"/>
              </a:ext>
            </a:extLst>
          </p:cNvPr>
          <p:cNvSpPr txBox="1"/>
          <p:nvPr/>
        </p:nvSpPr>
        <p:spPr>
          <a:xfrm flipH="1">
            <a:off x="838199" y="1791286"/>
            <a:ext cx="10823917" cy="1200329"/>
          </a:xfrm>
          <a:prstGeom prst="rect">
            <a:avLst/>
          </a:prstGeom>
          <a:noFill/>
        </p:spPr>
        <p:txBody>
          <a:bodyPr wrap="square" rtlCol="0">
            <a:spAutoFit/>
          </a:bodyPr>
          <a:lstStyle/>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This project deals with the data analysis of restaurant information in India. The project aims to explore hidden patterns that could affect the target variable - online order. The dataset is in CSV format and </a:t>
            </a:r>
            <a:r>
              <a:rPr lang="en-IN" sz="1800" b="1" kern="100" dirty="0">
                <a:latin typeface="Times New Roman" panose="02020603050405020304" pitchFamily="18" charset="0"/>
                <a:ea typeface="Calibri" panose="020F0502020204030204" pitchFamily="34" charset="0"/>
                <a:cs typeface="Times New Roman" panose="02020603050405020304" pitchFamily="18" charset="0"/>
              </a:rPr>
              <a:t>has been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cleaned in the part 1 with proper data types and missing values. The project is divided into three steps.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05315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8593A-9997-2A44-521C-8FD7826D4AC2}"/>
              </a:ext>
            </a:extLst>
          </p:cNvPr>
          <p:cNvSpPr>
            <a:spLocks noGrp="1"/>
          </p:cNvSpPr>
          <p:nvPr>
            <p:ph type="title"/>
          </p:nvPr>
        </p:nvSpPr>
        <p:spPr>
          <a:xfrm>
            <a:off x="6513788" y="365125"/>
            <a:ext cx="4840010" cy="1807305"/>
          </a:xfrm>
        </p:spPr>
        <p:txBody>
          <a:bodyPr>
            <a:normAutofit/>
          </a:bodyPr>
          <a:lstStyle/>
          <a:p>
            <a:r>
              <a:rPr lang="en-US" dirty="0"/>
              <a:t>Objective</a:t>
            </a:r>
            <a:endParaRPr lang="en-IN" dirty="0"/>
          </a:p>
        </p:txBody>
      </p:sp>
      <p:pic>
        <p:nvPicPr>
          <p:cNvPr id="5" name="Picture 4" descr="Empty speech bubbles">
            <a:extLst>
              <a:ext uri="{FF2B5EF4-FFF2-40B4-BE49-F238E27FC236}">
                <a16:creationId xmlns:a16="http://schemas.microsoft.com/office/drawing/2014/main" id="{8563FCD3-F3A5-B83D-938B-3C3227C0E2CB}"/>
              </a:ext>
            </a:extLst>
          </p:cNvPr>
          <p:cNvPicPr>
            <a:picLocks noChangeAspect="1"/>
          </p:cNvPicPr>
          <p:nvPr/>
        </p:nvPicPr>
        <p:blipFill rotWithShape="1">
          <a:blip r:embed="rId2"/>
          <a:srcRect l="24480" r="1598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F89E98A-5465-5B13-0D4A-C5D769940621}"/>
              </a:ext>
            </a:extLst>
          </p:cNvPr>
          <p:cNvSpPr>
            <a:spLocks noGrp="1"/>
          </p:cNvSpPr>
          <p:nvPr>
            <p:ph idx="1"/>
          </p:nvPr>
        </p:nvSpPr>
        <p:spPr>
          <a:xfrm>
            <a:off x="6513788" y="2333297"/>
            <a:ext cx="4840010" cy="3843666"/>
          </a:xfrm>
        </p:spPr>
        <p:txBody>
          <a:bodyPr>
            <a:normAutofit/>
          </a:bodyPr>
          <a:lstStyle/>
          <a:p>
            <a:pPr marL="0" indent="0">
              <a:buNone/>
            </a:pPr>
            <a:r>
              <a:rPr lang="en-US" sz="2000" dirty="0"/>
              <a:t>The Aim is to classify the orders that have been ordered online and offline. And identify the patterns that lead to orders online orders as well as offline. Your model should be able to classify the classes effectively</a:t>
            </a:r>
            <a:endParaRPr lang="en-IN" sz="2000" dirty="0"/>
          </a:p>
        </p:txBody>
      </p:sp>
    </p:spTree>
    <p:extLst>
      <p:ext uri="{BB962C8B-B14F-4D97-AF65-F5344CB8AC3E}">
        <p14:creationId xmlns:p14="http://schemas.microsoft.com/office/powerpoint/2010/main" val="80591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392B-571A-1571-0AA7-ECD964088054}"/>
              </a:ext>
            </a:extLst>
          </p:cNvPr>
          <p:cNvSpPr>
            <a:spLocks noGrp="1"/>
          </p:cNvSpPr>
          <p:nvPr>
            <p:ph type="title"/>
          </p:nvPr>
        </p:nvSpPr>
        <p:spPr/>
        <p:txBody>
          <a:bodyPr>
            <a:normAutofit/>
          </a:bodyPr>
          <a:lstStyle/>
          <a:p>
            <a:pPr algn="ctr"/>
            <a:r>
              <a:rPr lang="en-IN" sz="3600" b="1" dirty="0"/>
              <a:t>DATA CLEANING </a:t>
            </a:r>
          </a:p>
        </p:txBody>
      </p:sp>
      <p:pic>
        <p:nvPicPr>
          <p:cNvPr id="5" name="Picture 4">
            <a:extLst>
              <a:ext uri="{FF2B5EF4-FFF2-40B4-BE49-F238E27FC236}">
                <a16:creationId xmlns:a16="http://schemas.microsoft.com/office/drawing/2014/main" id="{4810F8D9-6343-A467-B22C-D80449BE5C6C}"/>
              </a:ext>
            </a:extLst>
          </p:cNvPr>
          <p:cNvPicPr>
            <a:picLocks noChangeAspect="1"/>
          </p:cNvPicPr>
          <p:nvPr/>
        </p:nvPicPr>
        <p:blipFill>
          <a:blip r:embed="rId2"/>
          <a:stretch>
            <a:fillRect/>
          </a:stretch>
        </p:blipFill>
        <p:spPr>
          <a:xfrm>
            <a:off x="684628" y="1283734"/>
            <a:ext cx="3191702" cy="3279642"/>
          </a:xfrm>
          <a:prstGeom prst="rect">
            <a:avLst/>
          </a:prstGeom>
        </p:spPr>
      </p:pic>
      <p:pic>
        <p:nvPicPr>
          <p:cNvPr id="7" name="Picture 6">
            <a:extLst>
              <a:ext uri="{FF2B5EF4-FFF2-40B4-BE49-F238E27FC236}">
                <a16:creationId xmlns:a16="http://schemas.microsoft.com/office/drawing/2014/main" id="{DCC3FA15-9897-F79A-21DC-83D6717CE5F6}"/>
              </a:ext>
            </a:extLst>
          </p:cNvPr>
          <p:cNvPicPr>
            <a:picLocks noChangeAspect="1"/>
          </p:cNvPicPr>
          <p:nvPr/>
        </p:nvPicPr>
        <p:blipFill>
          <a:blip r:embed="rId3"/>
          <a:stretch>
            <a:fillRect/>
          </a:stretch>
        </p:blipFill>
        <p:spPr>
          <a:xfrm>
            <a:off x="883109" y="4778326"/>
            <a:ext cx="4689916" cy="1880610"/>
          </a:xfrm>
          <a:prstGeom prst="rect">
            <a:avLst/>
          </a:prstGeom>
        </p:spPr>
      </p:pic>
      <p:pic>
        <p:nvPicPr>
          <p:cNvPr id="9" name="Picture 8">
            <a:extLst>
              <a:ext uri="{FF2B5EF4-FFF2-40B4-BE49-F238E27FC236}">
                <a16:creationId xmlns:a16="http://schemas.microsoft.com/office/drawing/2014/main" id="{76A1D244-2B39-D609-676F-4699E1E167FD}"/>
              </a:ext>
            </a:extLst>
          </p:cNvPr>
          <p:cNvPicPr>
            <a:picLocks noChangeAspect="1"/>
          </p:cNvPicPr>
          <p:nvPr/>
        </p:nvPicPr>
        <p:blipFill>
          <a:blip r:embed="rId4"/>
          <a:stretch>
            <a:fillRect/>
          </a:stretch>
        </p:blipFill>
        <p:spPr>
          <a:xfrm>
            <a:off x="3995224" y="1316346"/>
            <a:ext cx="2876031" cy="3461980"/>
          </a:xfrm>
          <a:prstGeom prst="rect">
            <a:avLst/>
          </a:prstGeom>
        </p:spPr>
      </p:pic>
      <p:sp>
        <p:nvSpPr>
          <p:cNvPr id="10" name="Oval 9">
            <a:extLst>
              <a:ext uri="{FF2B5EF4-FFF2-40B4-BE49-F238E27FC236}">
                <a16:creationId xmlns:a16="http://schemas.microsoft.com/office/drawing/2014/main" id="{9E1C6E9B-8940-BE0B-B30E-4D32C604F641}"/>
              </a:ext>
            </a:extLst>
          </p:cNvPr>
          <p:cNvSpPr/>
          <p:nvPr/>
        </p:nvSpPr>
        <p:spPr>
          <a:xfrm>
            <a:off x="7658591" y="649933"/>
            <a:ext cx="3191702" cy="3001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Cleaning the data by replacing the null values with median values and drop the unwanted records.</a:t>
            </a:r>
          </a:p>
        </p:txBody>
      </p:sp>
      <p:pic>
        <p:nvPicPr>
          <p:cNvPr id="13" name="Picture 12">
            <a:extLst>
              <a:ext uri="{FF2B5EF4-FFF2-40B4-BE49-F238E27FC236}">
                <a16:creationId xmlns:a16="http://schemas.microsoft.com/office/drawing/2014/main" id="{4FDB683C-CA8E-DEE2-02D1-CD6837C474BA}"/>
              </a:ext>
            </a:extLst>
          </p:cNvPr>
          <p:cNvPicPr>
            <a:picLocks noChangeAspect="1"/>
          </p:cNvPicPr>
          <p:nvPr/>
        </p:nvPicPr>
        <p:blipFill>
          <a:blip r:embed="rId5"/>
          <a:stretch>
            <a:fillRect/>
          </a:stretch>
        </p:blipFill>
        <p:spPr>
          <a:xfrm>
            <a:off x="7235484" y="3695023"/>
            <a:ext cx="3263704" cy="3225930"/>
          </a:xfrm>
          <a:prstGeom prst="rect">
            <a:avLst/>
          </a:prstGeom>
        </p:spPr>
      </p:pic>
    </p:spTree>
    <p:extLst>
      <p:ext uri="{BB962C8B-B14F-4D97-AF65-F5344CB8AC3E}">
        <p14:creationId xmlns:p14="http://schemas.microsoft.com/office/powerpoint/2010/main" val="303052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2861F31-8896-22AE-8B51-601084CC862D}"/>
              </a:ext>
            </a:extLst>
          </p:cNvPr>
          <p:cNvPicPr>
            <a:picLocks noChangeAspect="1"/>
          </p:cNvPicPr>
          <p:nvPr/>
        </p:nvPicPr>
        <p:blipFill rotWithShape="1">
          <a:blip r:embed="rId2"/>
          <a:srcRect l="12630" t="15954" r="47651" b="6933"/>
          <a:stretch/>
        </p:blipFill>
        <p:spPr bwMode="auto">
          <a:xfrm>
            <a:off x="733234" y="1116139"/>
            <a:ext cx="2988374" cy="3263454"/>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with medium confidence">
            <a:extLst>
              <a:ext uri="{FF2B5EF4-FFF2-40B4-BE49-F238E27FC236}">
                <a16:creationId xmlns:a16="http://schemas.microsoft.com/office/drawing/2014/main" id="{13AD5B14-9C3D-75EA-E8F5-F47A170E0FC9}"/>
              </a:ext>
            </a:extLst>
          </p:cNvPr>
          <p:cNvPicPr>
            <a:picLocks noChangeAspect="1"/>
          </p:cNvPicPr>
          <p:nvPr/>
        </p:nvPicPr>
        <p:blipFill rotWithShape="1">
          <a:blip r:embed="rId3"/>
          <a:srcRect l="15289" t="31022" r="64104" b="47115"/>
          <a:stretch/>
        </p:blipFill>
        <p:spPr bwMode="auto">
          <a:xfrm>
            <a:off x="4866513" y="967910"/>
            <a:ext cx="1181100" cy="70485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CE5F47FD-BF64-0B87-6C21-EB84476F31B4}"/>
              </a:ext>
            </a:extLst>
          </p:cNvPr>
          <p:cNvSpPr txBox="1"/>
          <p:nvPr/>
        </p:nvSpPr>
        <p:spPr>
          <a:xfrm>
            <a:off x="3876293" y="1939264"/>
            <a:ext cx="7129331" cy="374077"/>
          </a:xfrm>
          <a:prstGeom prst="rect">
            <a:avLst/>
          </a:prstGeom>
          <a:noFill/>
        </p:spPr>
        <p:txBody>
          <a:bodyPr wrap="square">
            <a:sp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We come to know that there are 49342 rows and 14 columns.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A screenshot of a computer&#10;&#10;Description automatically generated with medium confidence">
            <a:extLst>
              <a:ext uri="{FF2B5EF4-FFF2-40B4-BE49-F238E27FC236}">
                <a16:creationId xmlns:a16="http://schemas.microsoft.com/office/drawing/2014/main" id="{81DDED47-FA63-1EB4-123C-DCF8F711DEA3}"/>
              </a:ext>
            </a:extLst>
          </p:cNvPr>
          <p:cNvPicPr>
            <a:picLocks noChangeAspect="1"/>
          </p:cNvPicPr>
          <p:nvPr/>
        </p:nvPicPr>
        <p:blipFill rotWithShape="1">
          <a:blip r:embed="rId4"/>
          <a:srcRect l="8974" t="15954" r="25881" b="26729"/>
          <a:stretch/>
        </p:blipFill>
        <p:spPr bwMode="auto">
          <a:xfrm>
            <a:off x="5057394" y="2359486"/>
            <a:ext cx="3733800" cy="1847850"/>
          </a:xfrm>
          <a:prstGeom prst="rect">
            <a:avLst/>
          </a:prstGeom>
          <a:ln>
            <a:noFill/>
          </a:ln>
          <a:extLst>
            <a:ext uri="{53640926-AAD7-44D8-BBD7-CCE9431645EC}">
              <a14:shadowObscured xmlns:a14="http://schemas.microsoft.com/office/drawing/2010/main"/>
            </a:ext>
          </a:extLst>
        </p:spPr>
      </p:pic>
      <p:pic>
        <p:nvPicPr>
          <p:cNvPr id="11" name="Picture 10" descr="A screenshot of a computer&#10;&#10;Description automatically generated">
            <a:extLst>
              <a:ext uri="{FF2B5EF4-FFF2-40B4-BE49-F238E27FC236}">
                <a16:creationId xmlns:a16="http://schemas.microsoft.com/office/drawing/2014/main" id="{2EE8F8C9-62B0-EF01-9450-1B4E795CF535}"/>
              </a:ext>
            </a:extLst>
          </p:cNvPr>
          <p:cNvPicPr>
            <a:picLocks noChangeAspect="1"/>
          </p:cNvPicPr>
          <p:nvPr/>
        </p:nvPicPr>
        <p:blipFill rotWithShape="1">
          <a:blip r:embed="rId5"/>
          <a:srcRect l="7346" t="41046" r="46304" b="25060"/>
          <a:stretch/>
        </p:blipFill>
        <p:spPr bwMode="auto">
          <a:xfrm>
            <a:off x="733234" y="4774052"/>
            <a:ext cx="3467100" cy="1425575"/>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57DF1774-2F82-E6D5-1610-AC57104A8BDD}"/>
              </a:ext>
            </a:extLst>
          </p:cNvPr>
          <p:cNvSpPr txBox="1"/>
          <p:nvPr/>
        </p:nvSpPr>
        <p:spPr>
          <a:xfrm>
            <a:off x="3476244" y="170813"/>
            <a:ext cx="6096000" cy="53059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lnSpc>
                <a:spcPct val="107000"/>
              </a:lnSpc>
              <a:spcAft>
                <a:spcPts val="800"/>
              </a:spcAft>
            </a:pPr>
            <a:r>
              <a:rPr lang="en-IN" sz="2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Some Statistical Inferences </a:t>
            </a:r>
            <a:endParaRPr lang="en-IN" sz="2400"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A19D354E-127D-BE6A-CD31-2DEE355DD284}"/>
              </a:ext>
            </a:extLst>
          </p:cNvPr>
          <p:cNvSpPr/>
          <p:nvPr/>
        </p:nvSpPr>
        <p:spPr>
          <a:xfrm>
            <a:off x="4866513" y="4630997"/>
            <a:ext cx="6061476" cy="1458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 come to know that there are 2- Discrete series, 8- Continuous and 4- object datatype from the above.</a:t>
            </a:r>
          </a:p>
          <a:p>
            <a:pPr algn="ct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We come to know that there is no missing value in the given dataset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20096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7FC663-6DC0-6D3E-DE3D-F1380A6C0DF1}"/>
              </a:ext>
            </a:extLst>
          </p:cNvPr>
          <p:cNvSpPr>
            <a:spLocks noGrp="1"/>
          </p:cNvSpPr>
          <p:nvPr>
            <p:ph type="title"/>
          </p:nvPr>
        </p:nvSpPr>
        <p:spPr>
          <a:xfrm>
            <a:off x="5242172" y="116211"/>
            <a:ext cx="5721484" cy="1325563"/>
          </a:xfrm>
        </p:spPr>
        <p:txBody>
          <a:bodyPr vert="horz" lIns="91440" tIns="45720" rIns="91440" bIns="45720" rtlCol="0" anchor="ctr">
            <a:normAutofit/>
          </a:bodyPr>
          <a:lstStyle/>
          <a:p>
            <a:r>
              <a:rPr lang="en-US" b="1" dirty="0">
                <a:effectLst/>
              </a:rPr>
              <a:t>Data Analysis:</a:t>
            </a:r>
            <a:endParaRPr lang="en-US" dirty="0"/>
          </a:p>
        </p:txBody>
      </p:sp>
      <p:pic>
        <p:nvPicPr>
          <p:cNvPr id="20" name="Picture 11">
            <a:extLst>
              <a:ext uri="{FF2B5EF4-FFF2-40B4-BE49-F238E27FC236}">
                <a16:creationId xmlns:a16="http://schemas.microsoft.com/office/drawing/2014/main" id="{09078B79-6BF8-7DB4-61FE-1AD7D78AAEF4}"/>
              </a:ext>
            </a:extLst>
          </p:cNvPr>
          <p:cNvPicPr>
            <a:picLocks noChangeAspect="1"/>
          </p:cNvPicPr>
          <p:nvPr/>
        </p:nvPicPr>
        <p:blipFill rotWithShape="1">
          <a:blip r:embed="rId2"/>
          <a:srcRect l="25180" r="23417" b="1"/>
          <a:stretch/>
        </p:blipFill>
        <p:spPr>
          <a:xfrm>
            <a:off x="838200" y="643467"/>
            <a:ext cx="4261337" cy="553349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8" name="Arc 17">
            <a:extLst>
              <a:ext uri="{FF2B5EF4-FFF2-40B4-BE49-F238E27FC236}">
                <a16:creationId xmlns:a16="http://schemas.microsoft.com/office/drawing/2014/main" id="{4B56CC07-3AFD-4C79-AFB2-0428FBBD7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943208">
            <a:off x="-619225" y="5190398"/>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4B0B07-951C-4F80-5579-77424729EC5D}"/>
              </a:ext>
            </a:extLst>
          </p:cNvPr>
          <p:cNvSpPr txBox="1"/>
          <p:nvPr/>
        </p:nvSpPr>
        <p:spPr>
          <a:xfrm>
            <a:off x="5431536" y="1557984"/>
            <a:ext cx="6382512" cy="923330"/>
          </a:xfrm>
          <a:prstGeom prst="rect">
            <a:avLst/>
          </a:prstGeom>
          <a:noFill/>
        </p:spPr>
        <p:txBody>
          <a:bodyPr wrap="square">
            <a:spAutoFit/>
          </a:bodyPr>
          <a:lstStyle/>
          <a:p>
            <a:pPr marL="0" indent="0">
              <a:spcAft>
                <a:spcPts val="600"/>
              </a:spcAft>
              <a:buNone/>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project analyses the dataset and finds hidden patterns that could affect the target variable - online order. The analysis is divided into two parts: Univariate Analysis and Bivariate Analysis.</a:t>
            </a:r>
          </a:p>
        </p:txBody>
      </p:sp>
      <p:graphicFrame>
        <p:nvGraphicFramePr>
          <p:cNvPr id="10" name="Content Placeholder 2">
            <a:extLst>
              <a:ext uri="{FF2B5EF4-FFF2-40B4-BE49-F238E27FC236}">
                <a16:creationId xmlns:a16="http://schemas.microsoft.com/office/drawing/2014/main" id="{8DE50367-866F-ED31-23E0-41C10DE86FF5}"/>
              </a:ext>
            </a:extLst>
          </p:cNvPr>
          <p:cNvGraphicFramePr>
            <a:graphicFrameLocks noGrp="1"/>
          </p:cNvGraphicFramePr>
          <p:nvPr>
            <p:ph idx="1"/>
            <p:extLst>
              <p:ext uri="{D42A27DB-BD31-4B8C-83A1-F6EECF244321}">
                <p14:modId xmlns:p14="http://schemas.microsoft.com/office/powerpoint/2010/main" val="3903707878"/>
              </p:ext>
            </p:extLst>
          </p:nvPr>
        </p:nvGraphicFramePr>
        <p:xfrm>
          <a:off x="6241043" y="1962920"/>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005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ED6-A59E-B781-767A-120158EB3E85}"/>
              </a:ext>
            </a:extLst>
          </p:cNvPr>
          <p:cNvSpPr>
            <a:spLocks noGrp="1"/>
          </p:cNvSpPr>
          <p:nvPr>
            <p:ph type="title"/>
          </p:nvPr>
        </p:nvSpPr>
        <p:spPr>
          <a:xfrm>
            <a:off x="838200" y="341679"/>
            <a:ext cx="10515600" cy="1325563"/>
          </a:xfrm>
        </p:spPr>
        <p:txBody>
          <a:bodyPr>
            <a:normAutofit/>
          </a:bodyPr>
          <a:lstStyle/>
          <a:p>
            <a:pPr algn="ctr"/>
            <a:r>
              <a:rPr lang="en-IN" sz="4000" b="1" dirty="0"/>
              <a:t>DATA VISUALIZATION </a:t>
            </a:r>
          </a:p>
        </p:txBody>
      </p:sp>
      <p:pic>
        <p:nvPicPr>
          <p:cNvPr id="5" name="Picture 4">
            <a:extLst>
              <a:ext uri="{FF2B5EF4-FFF2-40B4-BE49-F238E27FC236}">
                <a16:creationId xmlns:a16="http://schemas.microsoft.com/office/drawing/2014/main" id="{B77DC251-D808-F900-B21F-DB92A226DDF7}"/>
              </a:ext>
            </a:extLst>
          </p:cNvPr>
          <p:cNvPicPr>
            <a:picLocks noChangeAspect="1"/>
          </p:cNvPicPr>
          <p:nvPr/>
        </p:nvPicPr>
        <p:blipFill>
          <a:blip r:embed="rId2"/>
          <a:stretch>
            <a:fillRect/>
          </a:stretch>
        </p:blipFill>
        <p:spPr>
          <a:xfrm>
            <a:off x="265267" y="1325938"/>
            <a:ext cx="5237871" cy="5245126"/>
          </a:xfrm>
          <a:prstGeom prst="rect">
            <a:avLst/>
          </a:prstGeom>
        </p:spPr>
      </p:pic>
      <p:pic>
        <p:nvPicPr>
          <p:cNvPr id="7" name="Picture 6">
            <a:extLst>
              <a:ext uri="{FF2B5EF4-FFF2-40B4-BE49-F238E27FC236}">
                <a16:creationId xmlns:a16="http://schemas.microsoft.com/office/drawing/2014/main" id="{7DEBC0E6-22E0-7C57-D9BB-90616D835843}"/>
              </a:ext>
            </a:extLst>
          </p:cNvPr>
          <p:cNvPicPr>
            <a:picLocks noChangeAspect="1"/>
          </p:cNvPicPr>
          <p:nvPr/>
        </p:nvPicPr>
        <p:blipFill>
          <a:blip r:embed="rId3"/>
          <a:stretch>
            <a:fillRect/>
          </a:stretch>
        </p:blipFill>
        <p:spPr>
          <a:xfrm>
            <a:off x="5481899" y="1325938"/>
            <a:ext cx="5431958" cy="3927231"/>
          </a:xfrm>
          <a:prstGeom prst="rect">
            <a:avLst/>
          </a:prstGeom>
        </p:spPr>
      </p:pic>
      <p:sp>
        <p:nvSpPr>
          <p:cNvPr id="8" name="Rectangle: Rounded Corners 7">
            <a:extLst>
              <a:ext uri="{FF2B5EF4-FFF2-40B4-BE49-F238E27FC236}">
                <a16:creationId xmlns:a16="http://schemas.microsoft.com/office/drawing/2014/main" id="{9B8D95FD-032A-143B-3589-F666196CE4F0}"/>
              </a:ext>
            </a:extLst>
          </p:cNvPr>
          <p:cNvSpPr/>
          <p:nvPr/>
        </p:nvSpPr>
        <p:spPr>
          <a:xfrm>
            <a:off x="5664590" y="5253168"/>
            <a:ext cx="5087815" cy="109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t>There are more than 3000 restaurants in BTM. Quick Google Search shows us that BTM is posh residential area so because of that there are quite a lot of restaurants and also it is famous for cafes. JP Nagar HSR, Koramangala 5th block, Whitefield, Indiranagar have more than 2000 restaurants and Jayanagar, Marathahalli, Bannerghatta Road have more than 1000 restaurants.</a:t>
            </a:r>
            <a:endParaRPr lang="en-IN" sz="1100" dirty="0"/>
          </a:p>
        </p:txBody>
      </p:sp>
    </p:spTree>
    <p:extLst>
      <p:ext uri="{BB962C8B-B14F-4D97-AF65-F5344CB8AC3E}">
        <p14:creationId xmlns:p14="http://schemas.microsoft.com/office/powerpoint/2010/main" val="319658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9A8-E4F7-4C98-C316-E34BC065542A}"/>
              </a:ext>
            </a:extLst>
          </p:cNvPr>
          <p:cNvSpPr>
            <a:spLocks noGrp="1"/>
          </p:cNvSpPr>
          <p:nvPr>
            <p:ph type="title"/>
          </p:nvPr>
        </p:nvSpPr>
        <p:spPr>
          <a:xfrm>
            <a:off x="838200" y="341679"/>
            <a:ext cx="10515600" cy="1325563"/>
          </a:xfrm>
        </p:spPr>
        <p:txBody>
          <a:bodyPr/>
          <a:lstStyle/>
          <a:p>
            <a:pPr algn="ctr"/>
            <a:r>
              <a:rPr lang="en-IN" sz="4400" b="1" dirty="0"/>
              <a:t>DATA VISUALIZATION </a:t>
            </a:r>
            <a:endParaRPr lang="en-IN" dirty="0"/>
          </a:p>
        </p:txBody>
      </p:sp>
      <p:pic>
        <p:nvPicPr>
          <p:cNvPr id="5" name="Picture 4">
            <a:extLst>
              <a:ext uri="{FF2B5EF4-FFF2-40B4-BE49-F238E27FC236}">
                <a16:creationId xmlns:a16="http://schemas.microsoft.com/office/drawing/2014/main" id="{7DCD3A1F-DB2A-C4A2-A360-EFDB5C300842}"/>
              </a:ext>
            </a:extLst>
          </p:cNvPr>
          <p:cNvPicPr>
            <a:picLocks noChangeAspect="1"/>
          </p:cNvPicPr>
          <p:nvPr/>
        </p:nvPicPr>
        <p:blipFill>
          <a:blip r:embed="rId2"/>
          <a:stretch>
            <a:fillRect/>
          </a:stretch>
        </p:blipFill>
        <p:spPr>
          <a:xfrm>
            <a:off x="150720" y="1350305"/>
            <a:ext cx="5429349" cy="3287344"/>
          </a:xfrm>
          <a:prstGeom prst="rect">
            <a:avLst/>
          </a:prstGeom>
        </p:spPr>
      </p:pic>
      <p:pic>
        <p:nvPicPr>
          <p:cNvPr id="7" name="Picture 6">
            <a:extLst>
              <a:ext uri="{FF2B5EF4-FFF2-40B4-BE49-F238E27FC236}">
                <a16:creationId xmlns:a16="http://schemas.microsoft.com/office/drawing/2014/main" id="{9EEC438D-EB0D-96C2-2BC8-88EB93EFAB2E}"/>
              </a:ext>
            </a:extLst>
          </p:cNvPr>
          <p:cNvPicPr>
            <a:picLocks noChangeAspect="1"/>
          </p:cNvPicPr>
          <p:nvPr/>
        </p:nvPicPr>
        <p:blipFill>
          <a:blip r:embed="rId3"/>
          <a:stretch>
            <a:fillRect/>
          </a:stretch>
        </p:blipFill>
        <p:spPr>
          <a:xfrm>
            <a:off x="5904071" y="1375902"/>
            <a:ext cx="6231658" cy="3383667"/>
          </a:xfrm>
          <a:prstGeom prst="rect">
            <a:avLst/>
          </a:prstGeom>
        </p:spPr>
      </p:pic>
      <p:pic>
        <p:nvPicPr>
          <p:cNvPr id="9" name="Picture 8">
            <a:extLst>
              <a:ext uri="{FF2B5EF4-FFF2-40B4-BE49-F238E27FC236}">
                <a16:creationId xmlns:a16="http://schemas.microsoft.com/office/drawing/2014/main" id="{50D67CB0-14DC-7918-DA30-9421E25C5B40}"/>
              </a:ext>
            </a:extLst>
          </p:cNvPr>
          <p:cNvPicPr>
            <a:picLocks noChangeAspect="1"/>
          </p:cNvPicPr>
          <p:nvPr/>
        </p:nvPicPr>
        <p:blipFill>
          <a:blip r:embed="rId4"/>
          <a:stretch>
            <a:fillRect/>
          </a:stretch>
        </p:blipFill>
        <p:spPr>
          <a:xfrm>
            <a:off x="548640" y="4599872"/>
            <a:ext cx="2283013" cy="2024302"/>
          </a:xfrm>
          <a:prstGeom prst="rect">
            <a:avLst/>
          </a:prstGeom>
        </p:spPr>
      </p:pic>
      <p:pic>
        <p:nvPicPr>
          <p:cNvPr id="11" name="Picture 10">
            <a:extLst>
              <a:ext uri="{FF2B5EF4-FFF2-40B4-BE49-F238E27FC236}">
                <a16:creationId xmlns:a16="http://schemas.microsoft.com/office/drawing/2014/main" id="{26E7DFEE-8D52-B440-7417-2A8820E4F029}"/>
              </a:ext>
            </a:extLst>
          </p:cNvPr>
          <p:cNvPicPr>
            <a:picLocks noChangeAspect="1"/>
          </p:cNvPicPr>
          <p:nvPr/>
        </p:nvPicPr>
        <p:blipFill>
          <a:blip r:embed="rId5"/>
          <a:stretch>
            <a:fillRect/>
          </a:stretch>
        </p:blipFill>
        <p:spPr>
          <a:xfrm>
            <a:off x="3028858" y="4599872"/>
            <a:ext cx="3067142" cy="2043564"/>
          </a:xfrm>
          <a:prstGeom prst="rect">
            <a:avLst/>
          </a:prstGeom>
        </p:spPr>
      </p:pic>
      <p:sp>
        <p:nvSpPr>
          <p:cNvPr id="12" name="Rectangle: Rounded Corners 11">
            <a:extLst>
              <a:ext uri="{FF2B5EF4-FFF2-40B4-BE49-F238E27FC236}">
                <a16:creationId xmlns:a16="http://schemas.microsoft.com/office/drawing/2014/main" id="{EEC4141E-A756-73A5-6629-3CB8C61A95AE}"/>
              </a:ext>
            </a:extLst>
          </p:cNvPr>
          <p:cNvSpPr/>
          <p:nvPr/>
        </p:nvSpPr>
        <p:spPr>
          <a:xfrm>
            <a:off x="6724357" y="5083126"/>
            <a:ext cx="4919003" cy="143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Given some Visualization plots to get more understanding of data </a:t>
            </a:r>
          </a:p>
        </p:txBody>
      </p:sp>
    </p:spTree>
    <p:extLst>
      <p:ext uri="{BB962C8B-B14F-4D97-AF65-F5344CB8AC3E}">
        <p14:creationId xmlns:p14="http://schemas.microsoft.com/office/powerpoint/2010/main" val="199874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28D9-E4C8-0CDA-6AF1-F06B537981BA}"/>
              </a:ext>
            </a:extLst>
          </p:cNvPr>
          <p:cNvSpPr>
            <a:spLocks noGrp="1"/>
          </p:cNvSpPr>
          <p:nvPr>
            <p:ph type="title"/>
          </p:nvPr>
        </p:nvSpPr>
        <p:spPr>
          <a:xfrm>
            <a:off x="838200" y="365125"/>
            <a:ext cx="10515600" cy="1144807"/>
          </a:xfrm>
        </p:spPr>
        <p:txBody>
          <a:bodyPr/>
          <a:lstStyle/>
          <a:p>
            <a:pPr algn="ctr"/>
            <a:r>
              <a:rPr lang="en-IN" b="1" dirty="0"/>
              <a:t>ENCODING AND HYPOTHESIS</a:t>
            </a:r>
          </a:p>
        </p:txBody>
      </p:sp>
      <p:pic>
        <p:nvPicPr>
          <p:cNvPr id="5" name="Picture 4">
            <a:extLst>
              <a:ext uri="{FF2B5EF4-FFF2-40B4-BE49-F238E27FC236}">
                <a16:creationId xmlns:a16="http://schemas.microsoft.com/office/drawing/2014/main" id="{A28633BF-0B91-848D-B8F6-3DC949591111}"/>
              </a:ext>
            </a:extLst>
          </p:cNvPr>
          <p:cNvPicPr>
            <a:picLocks noChangeAspect="1"/>
          </p:cNvPicPr>
          <p:nvPr/>
        </p:nvPicPr>
        <p:blipFill>
          <a:blip r:embed="rId2"/>
          <a:stretch>
            <a:fillRect/>
          </a:stretch>
        </p:blipFill>
        <p:spPr>
          <a:xfrm>
            <a:off x="7137009" y="1734488"/>
            <a:ext cx="3124583" cy="992671"/>
          </a:xfrm>
          <a:prstGeom prst="rect">
            <a:avLst/>
          </a:prstGeom>
        </p:spPr>
      </p:pic>
      <p:pic>
        <p:nvPicPr>
          <p:cNvPr id="7" name="Picture 6">
            <a:extLst>
              <a:ext uri="{FF2B5EF4-FFF2-40B4-BE49-F238E27FC236}">
                <a16:creationId xmlns:a16="http://schemas.microsoft.com/office/drawing/2014/main" id="{09595E3A-3C3F-E38E-E943-FE05A591F722}"/>
              </a:ext>
            </a:extLst>
          </p:cNvPr>
          <p:cNvPicPr>
            <a:picLocks noChangeAspect="1"/>
          </p:cNvPicPr>
          <p:nvPr/>
        </p:nvPicPr>
        <p:blipFill>
          <a:blip r:embed="rId3"/>
          <a:stretch>
            <a:fillRect/>
          </a:stretch>
        </p:blipFill>
        <p:spPr>
          <a:xfrm>
            <a:off x="724948" y="1690688"/>
            <a:ext cx="5803076" cy="4849714"/>
          </a:xfrm>
          <a:prstGeom prst="rect">
            <a:avLst/>
          </a:prstGeom>
        </p:spPr>
      </p:pic>
      <p:sp>
        <p:nvSpPr>
          <p:cNvPr id="8" name="Rectangle: Rounded Corners 7">
            <a:extLst>
              <a:ext uri="{FF2B5EF4-FFF2-40B4-BE49-F238E27FC236}">
                <a16:creationId xmlns:a16="http://schemas.microsoft.com/office/drawing/2014/main" id="{C8D6FDD8-7EA0-A80A-D666-A57BC7AA9F0E}"/>
              </a:ext>
            </a:extLst>
          </p:cNvPr>
          <p:cNvSpPr/>
          <p:nvPr/>
        </p:nvSpPr>
        <p:spPr>
          <a:xfrm>
            <a:off x="7258930" y="3108960"/>
            <a:ext cx="4023360" cy="3235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Hypothesis Test proves that all the Variable are correlated with each other</a:t>
            </a:r>
          </a:p>
          <a:p>
            <a:pPr marL="285750" indent="-285750">
              <a:buFont typeface="Arial" panose="020B0604020202020204" pitchFamily="34" charset="0"/>
              <a:buChar char="•"/>
            </a:pPr>
            <a:r>
              <a:rPr lang="en-IN" dirty="0"/>
              <a:t>We used </a:t>
            </a:r>
            <a:r>
              <a:rPr lang="en-IN" dirty="0" err="1"/>
              <a:t>LabelEncoder</a:t>
            </a:r>
            <a:r>
              <a:rPr lang="en-IN" dirty="0"/>
              <a:t> to transform the data. </a:t>
            </a:r>
          </a:p>
        </p:txBody>
      </p:sp>
      <p:pic>
        <p:nvPicPr>
          <p:cNvPr id="10" name="Picture 9">
            <a:extLst>
              <a:ext uri="{FF2B5EF4-FFF2-40B4-BE49-F238E27FC236}">
                <a16:creationId xmlns:a16="http://schemas.microsoft.com/office/drawing/2014/main" id="{BCACBDEF-4904-148E-62DF-59593B097057}"/>
              </a:ext>
            </a:extLst>
          </p:cNvPr>
          <p:cNvPicPr>
            <a:picLocks noChangeAspect="1"/>
          </p:cNvPicPr>
          <p:nvPr/>
        </p:nvPicPr>
        <p:blipFill>
          <a:blip r:embed="rId4"/>
          <a:stretch>
            <a:fillRect/>
          </a:stretch>
        </p:blipFill>
        <p:spPr>
          <a:xfrm>
            <a:off x="3845270" y="5167312"/>
            <a:ext cx="1505142" cy="1491663"/>
          </a:xfrm>
          <a:prstGeom prst="rect">
            <a:avLst/>
          </a:prstGeom>
        </p:spPr>
      </p:pic>
    </p:spTree>
    <p:extLst>
      <p:ext uri="{BB962C8B-B14F-4D97-AF65-F5344CB8AC3E}">
        <p14:creationId xmlns:p14="http://schemas.microsoft.com/office/powerpoint/2010/main" val="67344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567</Words>
  <Application>Microsoft Office PowerPoint</Application>
  <PresentationFormat>Widescreen</PresentationFormat>
  <Paragraphs>33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Problem statement</vt:lpstr>
      <vt:lpstr>Objective</vt:lpstr>
      <vt:lpstr>DATA CLEANING </vt:lpstr>
      <vt:lpstr>PowerPoint Presentation</vt:lpstr>
      <vt:lpstr>Data Analysis:</vt:lpstr>
      <vt:lpstr>DATA VISUALIZATION </vt:lpstr>
      <vt:lpstr>DATA VISUALIZATION </vt:lpstr>
      <vt:lpstr>ENCODING AND HYPOTHESIS</vt:lpstr>
      <vt:lpstr>MACHINE LEARNING MODELS </vt:lpstr>
      <vt:lpstr>MACHINE LEARNING MODELS </vt:lpstr>
      <vt:lpstr>MODEL RESULT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Ranga Bashyam G</dc:creator>
  <cp:lastModifiedBy>Narashimmhan R S</cp:lastModifiedBy>
  <cp:revision>32</cp:revision>
  <dcterms:created xsi:type="dcterms:W3CDTF">2023-05-19T10:33:18Z</dcterms:created>
  <dcterms:modified xsi:type="dcterms:W3CDTF">2023-05-19T19:57:59Z</dcterms:modified>
</cp:coreProperties>
</file>